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sldIdLst>
    <p:sldId id="678" r:id="rId2"/>
    <p:sldId id="679" r:id="rId3"/>
    <p:sldId id="681" r:id="rId4"/>
    <p:sldId id="276" r:id="rId5"/>
    <p:sldId id="682" r:id="rId6"/>
    <p:sldId id="272" r:id="rId7"/>
    <p:sldId id="618" r:id="rId8"/>
    <p:sldId id="634" r:id="rId9"/>
    <p:sldId id="635" r:id="rId10"/>
    <p:sldId id="685" r:id="rId11"/>
    <p:sldId id="619" r:id="rId12"/>
    <p:sldId id="683" r:id="rId13"/>
    <p:sldId id="620" r:id="rId14"/>
    <p:sldId id="621" r:id="rId15"/>
    <p:sldId id="622" r:id="rId16"/>
    <p:sldId id="623" r:id="rId17"/>
    <p:sldId id="624" r:id="rId18"/>
    <p:sldId id="625" r:id="rId19"/>
    <p:sldId id="626" r:id="rId20"/>
    <p:sldId id="627" r:id="rId21"/>
    <p:sldId id="628" r:id="rId22"/>
    <p:sldId id="629" r:id="rId23"/>
    <p:sldId id="630" r:id="rId24"/>
    <p:sldId id="631" r:id="rId25"/>
    <p:sldId id="632" r:id="rId26"/>
    <p:sldId id="633" r:id="rId27"/>
    <p:sldId id="684" r:id="rId28"/>
    <p:sldId id="636" r:id="rId29"/>
  </p:sldIdLst>
  <p:sldSz cx="12192000" cy="6858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宋体" panose="02010600030101010101" pitchFamily="2" charset="-122"/>
      <p:regular r:id="rId37"/>
    </p:embeddedFont>
    <p:embeddedFont>
      <p:font typeface="微软雅黑" panose="020B0503020204020204" pitchFamily="34" charset="-122"/>
      <p:regular r:id="rId38"/>
      <p:bold r:id="rId39"/>
    </p:embeddedFont>
    <p:embeddedFont>
      <p:font typeface="微软雅黑" panose="020B0503020204020204" pitchFamily="34" charset="-122"/>
      <p:regular r:id="rId38"/>
      <p:bold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CB9E3CA-5153-4E5D-B901-3533DEFFA4B3}">
          <p14:sldIdLst>
            <p14:sldId id="678"/>
            <p14:sldId id="679"/>
            <p14:sldId id="681"/>
            <p14:sldId id="276"/>
            <p14:sldId id="682"/>
            <p14:sldId id="272"/>
            <p14:sldId id="618"/>
            <p14:sldId id="634"/>
            <p14:sldId id="635"/>
            <p14:sldId id="685"/>
            <p14:sldId id="619"/>
            <p14:sldId id="683"/>
            <p14:sldId id="620"/>
            <p14:sldId id="621"/>
            <p14:sldId id="622"/>
            <p14:sldId id="623"/>
            <p14:sldId id="624"/>
            <p14:sldId id="625"/>
            <p14:sldId id="626"/>
            <p14:sldId id="627"/>
            <p14:sldId id="628"/>
            <p14:sldId id="629"/>
            <p14:sldId id="630"/>
            <p14:sldId id="631"/>
            <p14:sldId id="632"/>
            <p14:sldId id="633"/>
            <p14:sldId id="684"/>
            <p14:sldId id="63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928" userDrawn="1">
          <p15:clr>
            <a:srgbClr val="A4A3A4"/>
          </p15:clr>
        </p15:guide>
        <p15:guide id="2" pos="600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EFC6"/>
    <a:srgbClr val="F3C0C0"/>
    <a:srgbClr val="E6E6E6"/>
    <a:srgbClr val="44546A"/>
    <a:srgbClr val="0000FF"/>
    <a:srgbClr val="002060"/>
    <a:srgbClr val="FFFF94"/>
    <a:srgbClr val="DED5FF"/>
    <a:srgbClr val="5B9BD5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2"/>
      </p:cViewPr>
      <p:guideLst>
        <p:guide orient="horz" pos="2928"/>
        <p:guide pos="600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554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C72370-650D-434F-B8E8-B1B2376F8E4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7EF5C-F980-49D8-BBB4-B119BEEE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826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623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26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58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24EBE76-E0BA-BA40-9B32-389C4D6652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694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82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29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43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781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41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495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47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98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00E14-1B16-459F-BCE7-6A388D9732A6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58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8F324CF-FD0F-D14C-968C-B02FF046D1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06" y="2800485"/>
            <a:ext cx="7467600" cy="16256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5EA380A5-A254-4E9E-986B-B658C0414A1D}"/>
              </a:ext>
            </a:extLst>
          </p:cNvPr>
          <p:cNvGrpSpPr/>
          <p:nvPr/>
        </p:nvGrpSpPr>
        <p:grpSpPr>
          <a:xfrm>
            <a:off x="1" y="2155529"/>
            <a:ext cx="12191999" cy="2512291"/>
            <a:chOff x="1" y="2774420"/>
            <a:chExt cx="12191999" cy="2512291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5D76DA4-98EE-49BA-A0F7-0FF65C11247D}"/>
                </a:ext>
              </a:extLst>
            </p:cNvPr>
            <p:cNvSpPr/>
            <p:nvPr/>
          </p:nvSpPr>
          <p:spPr>
            <a:xfrm>
              <a:off x="1" y="2774420"/>
              <a:ext cx="12191999" cy="2512291"/>
            </a:xfrm>
            <a:prstGeom prst="rect">
              <a:avLst/>
            </a:prstGeom>
            <a:gradFill>
              <a:gsLst>
                <a:gs pos="0">
                  <a:schemeClr val="bg1">
                    <a:lumMod val="70000"/>
                    <a:lumOff val="30000"/>
                  </a:schemeClr>
                </a:gs>
                <a:gs pos="51000">
                  <a:schemeClr val="bg1">
                    <a:alpha val="40000"/>
                  </a:schemeClr>
                </a:gs>
                <a:gs pos="100000">
                  <a:schemeClr val="bg1">
                    <a:lumMod val="50000"/>
                    <a:lumOff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00F09D0-7C75-4F78-BB8B-56ACA46DDD38}"/>
                </a:ext>
              </a:extLst>
            </p:cNvPr>
            <p:cNvSpPr/>
            <p:nvPr/>
          </p:nvSpPr>
          <p:spPr>
            <a:xfrm>
              <a:off x="479321" y="3161384"/>
              <a:ext cx="11233356" cy="17383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altLang="zh-CN" sz="5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</a:t>
              </a:r>
              <a:r>
                <a:rPr lang="zh-CN" altLang="en-US" sz="5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均值算法</a:t>
              </a: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B6097AAE-D5D2-4261-A7F0-1FD161FB6D8E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1" y="3161384"/>
              <a:ext cx="1089414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E80C361-5065-4B03-9F13-D0B35653187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" y="4860731"/>
              <a:ext cx="1089414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720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9" dur="20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5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20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5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35891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415395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8939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502353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74157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43511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82631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422567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8083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328266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66371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322057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73986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527164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74307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4611157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500736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520027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331505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91499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71268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77225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81444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72711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65747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527164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3500347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8939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449686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63960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558611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609639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55843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83623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87422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369AE8E2-0BD7-4A2F-85A0-55D4BAA8F15E}"/>
              </a:ext>
            </a:extLst>
          </p:cNvPr>
          <p:cNvSpPr txBox="1"/>
          <p:nvPr/>
        </p:nvSpPr>
        <p:spPr>
          <a:xfrm>
            <a:off x="773777" y="1214063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如果想把下面的数据聚类成三个簇，结果是什么？</a:t>
            </a:r>
            <a:endParaRPr lang="en-CA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6856861D-B04F-416E-B654-06149E1A265A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605BCD19-B2C8-4B32-B7D6-22914DE4D3F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111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文本框 59">
            <a:extLst>
              <a:ext uri="{FF2B5EF4-FFF2-40B4-BE49-F238E27FC236}">
                <a16:creationId xmlns:a16="http://schemas.microsoft.com/office/drawing/2014/main" id="{89A662F3-EE71-4394-B102-E463A5883F4C}"/>
              </a:ext>
            </a:extLst>
          </p:cNvPr>
          <p:cNvSpPr txBox="1"/>
          <p:nvPr/>
        </p:nvSpPr>
        <p:spPr>
          <a:xfrm>
            <a:off x="241934" y="924812"/>
            <a:ext cx="10196910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在初始化过程，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均值算法随机选择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个样本点作为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个簇的中心点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均值算法是一个迭代算法，每次迭代完成以下两个步骤：</a:t>
            </a:r>
            <a:endParaRPr lang="en-CA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计算每个样本点的归属，即每个样本点归属于哪个簇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更新每个簇的中心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9A788B4-A31E-40AC-88F1-00F49B74C34E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5AB5D2F2-FCCA-4204-AE4C-0D1EE947349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674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70CE660A-36DB-4D35-92D2-C06ACD9B0102}"/>
              </a:ext>
            </a:extLst>
          </p:cNvPr>
          <p:cNvSpPr/>
          <p:nvPr/>
        </p:nvSpPr>
        <p:spPr>
          <a:xfrm>
            <a:off x="613981" y="2484903"/>
            <a:ext cx="6400800" cy="540000"/>
          </a:xfrm>
          <a:prstGeom prst="round2DiagRect">
            <a:avLst/>
          </a:prstGeom>
          <a:solidFill>
            <a:srgbClr val="6C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E3A73768-2314-4725-B9C1-04BC85094FFF}"/>
              </a:ext>
            </a:extLst>
          </p:cNvPr>
          <p:cNvSpPr txBox="1"/>
          <p:nvPr/>
        </p:nvSpPr>
        <p:spPr>
          <a:xfrm>
            <a:off x="613981" y="1383181"/>
            <a:ext cx="1130149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聚类算法概述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CA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均值算法总结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5965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89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5388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939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42346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4150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51105"/>
            <a:ext cx="142736" cy="142736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22623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62560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2083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8258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6363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62050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3978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7157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4300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401108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407287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60020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7149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314917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11261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72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214371"/>
            <a:ext cx="142736" cy="142736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12704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5740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7157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90027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939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9678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3952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8603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9632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84305"/>
            <a:ext cx="142736" cy="142736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23615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74147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14BA20DD-C761-42D7-8B0B-0A13C4C228DC}"/>
              </a:ext>
            </a:extLst>
          </p:cNvPr>
          <p:cNvSpPr txBox="1"/>
          <p:nvPr/>
        </p:nvSpPr>
        <p:spPr>
          <a:xfrm>
            <a:off x="241886" y="922679"/>
            <a:ext cx="10980073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在初始化过程，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均值算法随机选择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个样本点作为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个簇的中心点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BAE4FFED-84B1-4B0D-9996-99FB04C29790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FFB2D6B2-BAA5-473E-A884-D610C128257C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7728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47885"/>
            <a:ext cx="142736" cy="142736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52E65072-94CD-4DDB-BF8C-FE1CF9C3DE6E}"/>
              </a:ext>
            </a:extLst>
          </p:cNvPr>
          <p:cNvSpPr/>
          <p:nvPr/>
        </p:nvSpPr>
        <p:spPr>
          <a:xfrm>
            <a:off x="2268071" y="1828800"/>
            <a:ext cx="4132729" cy="2949388"/>
          </a:xfrm>
          <a:custGeom>
            <a:avLst/>
            <a:gdLst>
              <a:gd name="connsiteX0" fmla="*/ 0 w 4132729"/>
              <a:gd name="connsiteY0" fmla="*/ 1488141 h 2949388"/>
              <a:gd name="connsiteX1" fmla="*/ 753035 w 4132729"/>
              <a:gd name="connsiteY1" fmla="*/ 2563906 h 2949388"/>
              <a:gd name="connsiteX2" fmla="*/ 1721223 w 4132729"/>
              <a:gd name="connsiteY2" fmla="*/ 2949388 h 2949388"/>
              <a:gd name="connsiteX3" fmla="*/ 2626658 w 4132729"/>
              <a:gd name="connsiteY3" fmla="*/ 2581835 h 2949388"/>
              <a:gd name="connsiteX4" fmla="*/ 2868705 w 4132729"/>
              <a:gd name="connsiteY4" fmla="*/ 1783976 h 2949388"/>
              <a:gd name="connsiteX5" fmla="*/ 3218329 w 4132729"/>
              <a:gd name="connsiteY5" fmla="*/ 1228165 h 2949388"/>
              <a:gd name="connsiteX6" fmla="*/ 3738282 w 4132729"/>
              <a:gd name="connsiteY6" fmla="*/ 878541 h 2949388"/>
              <a:gd name="connsiteX7" fmla="*/ 4132729 w 4132729"/>
              <a:gd name="connsiteY7" fmla="*/ 322729 h 2949388"/>
              <a:gd name="connsiteX8" fmla="*/ 3074894 w 4132729"/>
              <a:gd name="connsiteY8" fmla="*/ 0 h 2949388"/>
              <a:gd name="connsiteX9" fmla="*/ 2456329 w 4132729"/>
              <a:gd name="connsiteY9" fmla="*/ 1192306 h 2949388"/>
              <a:gd name="connsiteX10" fmla="*/ 1057835 w 4132729"/>
              <a:gd name="connsiteY10" fmla="*/ 914400 h 2949388"/>
              <a:gd name="connsiteX11" fmla="*/ 0 w 4132729"/>
              <a:gd name="connsiteY11" fmla="*/ 1488141 h 2949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32729" h="2949388">
                <a:moveTo>
                  <a:pt x="0" y="1488141"/>
                </a:moveTo>
                <a:lnTo>
                  <a:pt x="753035" y="2563906"/>
                </a:lnTo>
                <a:lnTo>
                  <a:pt x="1721223" y="2949388"/>
                </a:lnTo>
                <a:lnTo>
                  <a:pt x="2626658" y="2581835"/>
                </a:lnTo>
                <a:lnTo>
                  <a:pt x="2868705" y="1783976"/>
                </a:lnTo>
                <a:lnTo>
                  <a:pt x="3218329" y="1228165"/>
                </a:lnTo>
                <a:lnTo>
                  <a:pt x="3738282" y="878541"/>
                </a:lnTo>
                <a:lnTo>
                  <a:pt x="4132729" y="322729"/>
                </a:lnTo>
                <a:lnTo>
                  <a:pt x="3074894" y="0"/>
                </a:lnTo>
                <a:lnTo>
                  <a:pt x="2456329" y="1192306"/>
                </a:lnTo>
                <a:lnTo>
                  <a:pt x="1057835" y="914400"/>
                </a:lnTo>
                <a:lnTo>
                  <a:pt x="0" y="1488141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02E72101-0D2D-4781-A4E6-9AA855C3F2C8}"/>
              </a:ext>
            </a:extLst>
          </p:cNvPr>
          <p:cNvSpPr/>
          <p:nvPr/>
        </p:nvSpPr>
        <p:spPr>
          <a:xfrm>
            <a:off x="5020235" y="2061882"/>
            <a:ext cx="2017059" cy="3272118"/>
          </a:xfrm>
          <a:custGeom>
            <a:avLst/>
            <a:gdLst>
              <a:gd name="connsiteX0" fmla="*/ 71718 w 2017059"/>
              <a:gd name="connsiteY0" fmla="*/ 2017059 h 3272118"/>
              <a:gd name="connsiteX1" fmla="*/ 0 w 2017059"/>
              <a:gd name="connsiteY1" fmla="*/ 2716306 h 3272118"/>
              <a:gd name="connsiteX2" fmla="*/ 277906 w 2017059"/>
              <a:gd name="connsiteY2" fmla="*/ 3272118 h 3272118"/>
              <a:gd name="connsiteX3" fmla="*/ 735106 w 2017059"/>
              <a:gd name="connsiteY3" fmla="*/ 3155577 h 3272118"/>
              <a:gd name="connsiteX4" fmla="*/ 1479177 w 2017059"/>
              <a:gd name="connsiteY4" fmla="*/ 2689412 h 3272118"/>
              <a:gd name="connsiteX5" fmla="*/ 1703294 w 2017059"/>
              <a:gd name="connsiteY5" fmla="*/ 1900518 h 3272118"/>
              <a:gd name="connsiteX6" fmla="*/ 1174377 w 2017059"/>
              <a:gd name="connsiteY6" fmla="*/ 1712259 h 3272118"/>
              <a:gd name="connsiteX7" fmla="*/ 1532965 w 2017059"/>
              <a:gd name="connsiteY7" fmla="*/ 1111624 h 3272118"/>
              <a:gd name="connsiteX8" fmla="*/ 2017059 w 2017059"/>
              <a:gd name="connsiteY8" fmla="*/ 268942 h 3272118"/>
              <a:gd name="connsiteX9" fmla="*/ 1757083 w 2017059"/>
              <a:gd name="connsiteY9" fmla="*/ 0 h 3272118"/>
              <a:gd name="connsiteX10" fmla="*/ 1308847 w 2017059"/>
              <a:gd name="connsiteY10" fmla="*/ 376518 h 3272118"/>
              <a:gd name="connsiteX11" fmla="*/ 1147483 w 2017059"/>
              <a:gd name="connsiteY11" fmla="*/ 466165 h 3272118"/>
              <a:gd name="connsiteX12" fmla="*/ 797859 w 2017059"/>
              <a:gd name="connsiteY12" fmla="*/ 896471 h 3272118"/>
              <a:gd name="connsiteX13" fmla="*/ 493059 w 2017059"/>
              <a:gd name="connsiteY13" fmla="*/ 1102659 h 3272118"/>
              <a:gd name="connsiteX14" fmla="*/ 251012 w 2017059"/>
              <a:gd name="connsiteY14" fmla="*/ 1407459 h 3272118"/>
              <a:gd name="connsiteX15" fmla="*/ 71718 w 2017059"/>
              <a:gd name="connsiteY15" fmla="*/ 2017059 h 3272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017059" h="3272118">
                <a:moveTo>
                  <a:pt x="71718" y="2017059"/>
                </a:moveTo>
                <a:lnTo>
                  <a:pt x="0" y="2716306"/>
                </a:lnTo>
                <a:lnTo>
                  <a:pt x="277906" y="3272118"/>
                </a:lnTo>
                <a:lnTo>
                  <a:pt x="735106" y="3155577"/>
                </a:lnTo>
                <a:lnTo>
                  <a:pt x="1479177" y="2689412"/>
                </a:lnTo>
                <a:lnTo>
                  <a:pt x="1703294" y="1900518"/>
                </a:lnTo>
                <a:lnTo>
                  <a:pt x="1174377" y="1712259"/>
                </a:lnTo>
                <a:lnTo>
                  <a:pt x="1532965" y="1111624"/>
                </a:lnTo>
                <a:lnTo>
                  <a:pt x="2017059" y="268942"/>
                </a:lnTo>
                <a:lnTo>
                  <a:pt x="1757083" y="0"/>
                </a:lnTo>
                <a:lnTo>
                  <a:pt x="1308847" y="376518"/>
                </a:lnTo>
                <a:lnTo>
                  <a:pt x="1147483" y="466165"/>
                </a:lnTo>
                <a:lnTo>
                  <a:pt x="797859" y="896471"/>
                </a:lnTo>
                <a:lnTo>
                  <a:pt x="493059" y="1102659"/>
                </a:lnTo>
                <a:lnTo>
                  <a:pt x="251012" y="1407459"/>
                </a:lnTo>
                <a:lnTo>
                  <a:pt x="71718" y="2017059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C05CC5D-FB56-4CAF-986A-3FD167616F09}"/>
              </a:ext>
            </a:extLst>
          </p:cNvPr>
          <p:cNvSpPr/>
          <p:nvPr/>
        </p:nvSpPr>
        <p:spPr>
          <a:xfrm>
            <a:off x="5988424" y="4598894"/>
            <a:ext cx="1783976" cy="1425388"/>
          </a:xfrm>
          <a:custGeom>
            <a:avLst/>
            <a:gdLst>
              <a:gd name="connsiteX0" fmla="*/ 0 w 1783976"/>
              <a:gd name="connsiteY0" fmla="*/ 627530 h 1425388"/>
              <a:gd name="connsiteX1" fmla="*/ 860611 w 1783976"/>
              <a:gd name="connsiteY1" fmla="*/ 1425388 h 1425388"/>
              <a:gd name="connsiteX2" fmla="*/ 1783976 w 1783976"/>
              <a:gd name="connsiteY2" fmla="*/ 833718 h 1425388"/>
              <a:gd name="connsiteX3" fmla="*/ 1308847 w 1783976"/>
              <a:gd name="connsiteY3" fmla="*/ 0 h 1425388"/>
              <a:gd name="connsiteX4" fmla="*/ 493058 w 1783976"/>
              <a:gd name="connsiteY4" fmla="*/ 367553 h 1425388"/>
              <a:gd name="connsiteX5" fmla="*/ 53788 w 1783976"/>
              <a:gd name="connsiteY5" fmla="*/ 484094 h 1425388"/>
              <a:gd name="connsiteX6" fmla="*/ 0 w 1783976"/>
              <a:gd name="connsiteY6" fmla="*/ 627530 h 1425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3976" h="1425388">
                <a:moveTo>
                  <a:pt x="0" y="627530"/>
                </a:moveTo>
                <a:lnTo>
                  <a:pt x="860611" y="1425388"/>
                </a:lnTo>
                <a:lnTo>
                  <a:pt x="1783976" y="833718"/>
                </a:lnTo>
                <a:lnTo>
                  <a:pt x="1308847" y="0"/>
                </a:lnTo>
                <a:lnTo>
                  <a:pt x="493058" y="367553"/>
                </a:lnTo>
                <a:lnTo>
                  <a:pt x="53788" y="484094"/>
                </a:lnTo>
                <a:lnTo>
                  <a:pt x="0" y="62753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9229EDB4-70A8-4496-A6D1-5650C54196F5}"/>
              </a:ext>
            </a:extLst>
          </p:cNvPr>
          <p:cNvSpPr txBox="1"/>
          <p:nvPr/>
        </p:nvSpPr>
        <p:spPr>
          <a:xfrm>
            <a:off x="242180" y="921062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第一次迭代：计算每个样本点的归属值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AB770A05-F334-44B0-8CCA-4022DB9500B2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D4F97133-8057-4AB3-B505-E881E8170691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732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52E65072-94CD-4DDB-BF8C-FE1CF9C3DE6E}"/>
              </a:ext>
            </a:extLst>
          </p:cNvPr>
          <p:cNvSpPr/>
          <p:nvPr/>
        </p:nvSpPr>
        <p:spPr>
          <a:xfrm>
            <a:off x="2268071" y="1828800"/>
            <a:ext cx="4132729" cy="2949388"/>
          </a:xfrm>
          <a:custGeom>
            <a:avLst/>
            <a:gdLst>
              <a:gd name="connsiteX0" fmla="*/ 0 w 4132729"/>
              <a:gd name="connsiteY0" fmla="*/ 1488141 h 2949388"/>
              <a:gd name="connsiteX1" fmla="*/ 753035 w 4132729"/>
              <a:gd name="connsiteY1" fmla="*/ 2563906 h 2949388"/>
              <a:gd name="connsiteX2" fmla="*/ 1721223 w 4132729"/>
              <a:gd name="connsiteY2" fmla="*/ 2949388 h 2949388"/>
              <a:gd name="connsiteX3" fmla="*/ 2626658 w 4132729"/>
              <a:gd name="connsiteY3" fmla="*/ 2581835 h 2949388"/>
              <a:gd name="connsiteX4" fmla="*/ 2868705 w 4132729"/>
              <a:gd name="connsiteY4" fmla="*/ 1783976 h 2949388"/>
              <a:gd name="connsiteX5" fmla="*/ 3218329 w 4132729"/>
              <a:gd name="connsiteY5" fmla="*/ 1228165 h 2949388"/>
              <a:gd name="connsiteX6" fmla="*/ 3738282 w 4132729"/>
              <a:gd name="connsiteY6" fmla="*/ 878541 h 2949388"/>
              <a:gd name="connsiteX7" fmla="*/ 4132729 w 4132729"/>
              <a:gd name="connsiteY7" fmla="*/ 322729 h 2949388"/>
              <a:gd name="connsiteX8" fmla="*/ 3074894 w 4132729"/>
              <a:gd name="connsiteY8" fmla="*/ 0 h 2949388"/>
              <a:gd name="connsiteX9" fmla="*/ 2456329 w 4132729"/>
              <a:gd name="connsiteY9" fmla="*/ 1192306 h 2949388"/>
              <a:gd name="connsiteX10" fmla="*/ 1057835 w 4132729"/>
              <a:gd name="connsiteY10" fmla="*/ 914400 h 2949388"/>
              <a:gd name="connsiteX11" fmla="*/ 0 w 4132729"/>
              <a:gd name="connsiteY11" fmla="*/ 1488141 h 2949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32729" h="2949388">
                <a:moveTo>
                  <a:pt x="0" y="1488141"/>
                </a:moveTo>
                <a:lnTo>
                  <a:pt x="753035" y="2563906"/>
                </a:lnTo>
                <a:lnTo>
                  <a:pt x="1721223" y="2949388"/>
                </a:lnTo>
                <a:lnTo>
                  <a:pt x="2626658" y="2581835"/>
                </a:lnTo>
                <a:lnTo>
                  <a:pt x="2868705" y="1783976"/>
                </a:lnTo>
                <a:lnTo>
                  <a:pt x="3218329" y="1228165"/>
                </a:lnTo>
                <a:lnTo>
                  <a:pt x="3738282" y="878541"/>
                </a:lnTo>
                <a:lnTo>
                  <a:pt x="4132729" y="322729"/>
                </a:lnTo>
                <a:lnTo>
                  <a:pt x="3074894" y="0"/>
                </a:lnTo>
                <a:lnTo>
                  <a:pt x="2456329" y="1192306"/>
                </a:lnTo>
                <a:lnTo>
                  <a:pt x="1057835" y="914400"/>
                </a:lnTo>
                <a:lnTo>
                  <a:pt x="0" y="1488141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02E72101-0D2D-4781-A4E6-9AA855C3F2C8}"/>
              </a:ext>
            </a:extLst>
          </p:cNvPr>
          <p:cNvSpPr/>
          <p:nvPr/>
        </p:nvSpPr>
        <p:spPr>
          <a:xfrm>
            <a:off x="5020235" y="2061882"/>
            <a:ext cx="2017059" cy="3272118"/>
          </a:xfrm>
          <a:custGeom>
            <a:avLst/>
            <a:gdLst>
              <a:gd name="connsiteX0" fmla="*/ 71718 w 2017059"/>
              <a:gd name="connsiteY0" fmla="*/ 2017059 h 3272118"/>
              <a:gd name="connsiteX1" fmla="*/ 0 w 2017059"/>
              <a:gd name="connsiteY1" fmla="*/ 2716306 h 3272118"/>
              <a:gd name="connsiteX2" fmla="*/ 277906 w 2017059"/>
              <a:gd name="connsiteY2" fmla="*/ 3272118 h 3272118"/>
              <a:gd name="connsiteX3" fmla="*/ 735106 w 2017059"/>
              <a:gd name="connsiteY3" fmla="*/ 3155577 h 3272118"/>
              <a:gd name="connsiteX4" fmla="*/ 1479177 w 2017059"/>
              <a:gd name="connsiteY4" fmla="*/ 2689412 h 3272118"/>
              <a:gd name="connsiteX5" fmla="*/ 1703294 w 2017059"/>
              <a:gd name="connsiteY5" fmla="*/ 1900518 h 3272118"/>
              <a:gd name="connsiteX6" fmla="*/ 1174377 w 2017059"/>
              <a:gd name="connsiteY6" fmla="*/ 1712259 h 3272118"/>
              <a:gd name="connsiteX7" fmla="*/ 1532965 w 2017059"/>
              <a:gd name="connsiteY7" fmla="*/ 1111624 h 3272118"/>
              <a:gd name="connsiteX8" fmla="*/ 2017059 w 2017059"/>
              <a:gd name="connsiteY8" fmla="*/ 268942 h 3272118"/>
              <a:gd name="connsiteX9" fmla="*/ 1757083 w 2017059"/>
              <a:gd name="connsiteY9" fmla="*/ 0 h 3272118"/>
              <a:gd name="connsiteX10" fmla="*/ 1308847 w 2017059"/>
              <a:gd name="connsiteY10" fmla="*/ 376518 h 3272118"/>
              <a:gd name="connsiteX11" fmla="*/ 1147483 w 2017059"/>
              <a:gd name="connsiteY11" fmla="*/ 466165 h 3272118"/>
              <a:gd name="connsiteX12" fmla="*/ 797859 w 2017059"/>
              <a:gd name="connsiteY12" fmla="*/ 896471 h 3272118"/>
              <a:gd name="connsiteX13" fmla="*/ 493059 w 2017059"/>
              <a:gd name="connsiteY13" fmla="*/ 1102659 h 3272118"/>
              <a:gd name="connsiteX14" fmla="*/ 251012 w 2017059"/>
              <a:gd name="connsiteY14" fmla="*/ 1407459 h 3272118"/>
              <a:gd name="connsiteX15" fmla="*/ 71718 w 2017059"/>
              <a:gd name="connsiteY15" fmla="*/ 2017059 h 3272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017059" h="3272118">
                <a:moveTo>
                  <a:pt x="71718" y="2017059"/>
                </a:moveTo>
                <a:lnTo>
                  <a:pt x="0" y="2716306"/>
                </a:lnTo>
                <a:lnTo>
                  <a:pt x="277906" y="3272118"/>
                </a:lnTo>
                <a:lnTo>
                  <a:pt x="735106" y="3155577"/>
                </a:lnTo>
                <a:lnTo>
                  <a:pt x="1479177" y="2689412"/>
                </a:lnTo>
                <a:lnTo>
                  <a:pt x="1703294" y="1900518"/>
                </a:lnTo>
                <a:lnTo>
                  <a:pt x="1174377" y="1712259"/>
                </a:lnTo>
                <a:lnTo>
                  <a:pt x="1532965" y="1111624"/>
                </a:lnTo>
                <a:lnTo>
                  <a:pt x="2017059" y="268942"/>
                </a:lnTo>
                <a:lnTo>
                  <a:pt x="1757083" y="0"/>
                </a:lnTo>
                <a:lnTo>
                  <a:pt x="1308847" y="376518"/>
                </a:lnTo>
                <a:lnTo>
                  <a:pt x="1147483" y="466165"/>
                </a:lnTo>
                <a:lnTo>
                  <a:pt x="797859" y="896471"/>
                </a:lnTo>
                <a:lnTo>
                  <a:pt x="493059" y="1102659"/>
                </a:lnTo>
                <a:lnTo>
                  <a:pt x="251012" y="1407459"/>
                </a:lnTo>
                <a:lnTo>
                  <a:pt x="71718" y="2017059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C05CC5D-FB56-4CAF-986A-3FD167616F09}"/>
              </a:ext>
            </a:extLst>
          </p:cNvPr>
          <p:cNvSpPr/>
          <p:nvPr/>
        </p:nvSpPr>
        <p:spPr>
          <a:xfrm>
            <a:off x="5988424" y="4598894"/>
            <a:ext cx="1783976" cy="1425388"/>
          </a:xfrm>
          <a:custGeom>
            <a:avLst/>
            <a:gdLst>
              <a:gd name="connsiteX0" fmla="*/ 0 w 1783976"/>
              <a:gd name="connsiteY0" fmla="*/ 627530 h 1425388"/>
              <a:gd name="connsiteX1" fmla="*/ 860611 w 1783976"/>
              <a:gd name="connsiteY1" fmla="*/ 1425388 h 1425388"/>
              <a:gd name="connsiteX2" fmla="*/ 1783976 w 1783976"/>
              <a:gd name="connsiteY2" fmla="*/ 833718 h 1425388"/>
              <a:gd name="connsiteX3" fmla="*/ 1308847 w 1783976"/>
              <a:gd name="connsiteY3" fmla="*/ 0 h 1425388"/>
              <a:gd name="connsiteX4" fmla="*/ 493058 w 1783976"/>
              <a:gd name="connsiteY4" fmla="*/ 367553 h 1425388"/>
              <a:gd name="connsiteX5" fmla="*/ 53788 w 1783976"/>
              <a:gd name="connsiteY5" fmla="*/ 484094 h 1425388"/>
              <a:gd name="connsiteX6" fmla="*/ 0 w 1783976"/>
              <a:gd name="connsiteY6" fmla="*/ 627530 h 1425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3976" h="1425388">
                <a:moveTo>
                  <a:pt x="0" y="627530"/>
                </a:moveTo>
                <a:lnTo>
                  <a:pt x="860611" y="1425388"/>
                </a:lnTo>
                <a:lnTo>
                  <a:pt x="1783976" y="833718"/>
                </a:lnTo>
                <a:lnTo>
                  <a:pt x="1308847" y="0"/>
                </a:lnTo>
                <a:lnTo>
                  <a:pt x="493058" y="367553"/>
                </a:lnTo>
                <a:lnTo>
                  <a:pt x="53788" y="484094"/>
                </a:lnTo>
                <a:lnTo>
                  <a:pt x="0" y="62753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心形 2">
            <a:extLst>
              <a:ext uri="{FF2B5EF4-FFF2-40B4-BE49-F238E27FC236}">
                <a16:creationId xmlns:a16="http://schemas.microsoft.com/office/drawing/2014/main" id="{997872E4-02BF-42FA-8325-52AC1F6EBB06}"/>
              </a:ext>
            </a:extLst>
          </p:cNvPr>
          <p:cNvSpPr>
            <a:spLocks noChangeAspect="1"/>
          </p:cNvSpPr>
          <p:nvPr/>
        </p:nvSpPr>
        <p:spPr>
          <a:xfrm>
            <a:off x="4468339" y="320372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心形 59">
            <a:extLst>
              <a:ext uri="{FF2B5EF4-FFF2-40B4-BE49-F238E27FC236}">
                <a16:creationId xmlns:a16="http://schemas.microsoft.com/office/drawing/2014/main" id="{E81D0862-AF05-498A-8D3A-706FEC2F872A}"/>
              </a:ext>
            </a:extLst>
          </p:cNvPr>
          <p:cNvSpPr>
            <a:spLocks noChangeAspect="1"/>
          </p:cNvSpPr>
          <p:nvPr/>
        </p:nvSpPr>
        <p:spPr>
          <a:xfrm>
            <a:off x="5878131" y="375986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心形 61">
            <a:extLst>
              <a:ext uri="{FF2B5EF4-FFF2-40B4-BE49-F238E27FC236}">
                <a16:creationId xmlns:a16="http://schemas.microsoft.com/office/drawing/2014/main" id="{61DF95AB-4149-4819-ABCA-70495ECE4F00}"/>
              </a:ext>
            </a:extLst>
          </p:cNvPr>
          <p:cNvSpPr>
            <a:spLocks noChangeAspect="1"/>
          </p:cNvSpPr>
          <p:nvPr/>
        </p:nvSpPr>
        <p:spPr>
          <a:xfrm>
            <a:off x="6679297" y="512649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44D7179-0D54-408B-B464-C1CCFF6504A7}"/>
              </a:ext>
            </a:extLst>
          </p:cNvPr>
          <p:cNvSpPr txBox="1"/>
          <p:nvPr/>
        </p:nvSpPr>
        <p:spPr>
          <a:xfrm>
            <a:off x="242183" y="921061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第一次迭代：更新每个簇的中心</a:t>
            </a:r>
            <a:endParaRPr lang="en-CA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31347DA9-A47E-46E8-9B7F-8B2E47C9CD87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2971948E-9040-4EE2-838A-AB673959F5B5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883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心形 2">
            <a:extLst>
              <a:ext uri="{FF2B5EF4-FFF2-40B4-BE49-F238E27FC236}">
                <a16:creationId xmlns:a16="http://schemas.microsoft.com/office/drawing/2014/main" id="{997872E4-02BF-42FA-8325-52AC1F6EBB06}"/>
              </a:ext>
            </a:extLst>
          </p:cNvPr>
          <p:cNvSpPr>
            <a:spLocks noChangeAspect="1"/>
          </p:cNvSpPr>
          <p:nvPr/>
        </p:nvSpPr>
        <p:spPr>
          <a:xfrm>
            <a:off x="4468339" y="320372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心形 59">
            <a:extLst>
              <a:ext uri="{FF2B5EF4-FFF2-40B4-BE49-F238E27FC236}">
                <a16:creationId xmlns:a16="http://schemas.microsoft.com/office/drawing/2014/main" id="{E81D0862-AF05-498A-8D3A-706FEC2F872A}"/>
              </a:ext>
            </a:extLst>
          </p:cNvPr>
          <p:cNvSpPr>
            <a:spLocks noChangeAspect="1"/>
          </p:cNvSpPr>
          <p:nvPr/>
        </p:nvSpPr>
        <p:spPr>
          <a:xfrm>
            <a:off x="5878131" y="375986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心形 61">
            <a:extLst>
              <a:ext uri="{FF2B5EF4-FFF2-40B4-BE49-F238E27FC236}">
                <a16:creationId xmlns:a16="http://schemas.microsoft.com/office/drawing/2014/main" id="{61DF95AB-4149-4819-ABCA-70495ECE4F00}"/>
              </a:ext>
            </a:extLst>
          </p:cNvPr>
          <p:cNvSpPr>
            <a:spLocks noChangeAspect="1"/>
          </p:cNvSpPr>
          <p:nvPr/>
        </p:nvSpPr>
        <p:spPr>
          <a:xfrm>
            <a:off x="6679297" y="512649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任意多边形: 形状 62">
            <a:extLst>
              <a:ext uri="{FF2B5EF4-FFF2-40B4-BE49-F238E27FC236}">
                <a16:creationId xmlns:a16="http://schemas.microsoft.com/office/drawing/2014/main" id="{D6A951BF-69E0-4BFF-B566-2FF179071159}"/>
              </a:ext>
            </a:extLst>
          </p:cNvPr>
          <p:cNvSpPr/>
          <p:nvPr/>
        </p:nvSpPr>
        <p:spPr>
          <a:xfrm>
            <a:off x="2268071" y="1828800"/>
            <a:ext cx="4132729" cy="2949388"/>
          </a:xfrm>
          <a:custGeom>
            <a:avLst/>
            <a:gdLst>
              <a:gd name="connsiteX0" fmla="*/ 0 w 4132729"/>
              <a:gd name="connsiteY0" fmla="*/ 1488141 h 2949388"/>
              <a:gd name="connsiteX1" fmla="*/ 753035 w 4132729"/>
              <a:gd name="connsiteY1" fmla="*/ 2563906 h 2949388"/>
              <a:gd name="connsiteX2" fmla="*/ 1721223 w 4132729"/>
              <a:gd name="connsiteY2" fmla="*/ 2949388 h 2949388"/>
              <a:gd name="connsiteX3" fmla="*/ 2626658 w 4132729"/>
              <a:gd name="connsiteY3" fmla="*/ 2581835 h 2949388"/>
              <a:gd name="connsiteX4" fmla="*/ 2868705 w 4132729"/>
              <a:gd name="connsiteY4" fmla="*/ 1783976 h 2949388"/>
              <a:gd name="connsiteX5" fmla="*/ 3218329 w 4132729"/>
              <a:gd name="connsiteY5" fmla="*/ 1228165 h 2949388"/>
              <a:gd name="connsiteX6" fmla="*/ 3738282 w 4132729"/>
              <a:gd name="connsiteY6" fmla="*/ 878541 h 2949388"/>
              <a:gd name="connsiteX7" fmla="*/ 4132729 w 4132729"/>
              <a:gd name="connsiteY7" fmla="*/ 322729 h 2949388"/>
              <a:gd name="connsiteX8" fmla="*/ 3074894 w 4132729"/>
              <a:gd name="connsiteY8" fmla="*/ 0 h 2949388"/>
              <a:gd name="connsiteX9" fmla="*/ 2456329 w 4132729"/>
              <a:gd name="connsiteY9" fmla="*/ 1192306 h 2949388"/>
              <a:gd name="connsiteX10" fmla="*/ 1057835 w 4132729"/>
              <a:gd name="connsiteY10" fmla="*/ 914400 h 2949388"/>
              <a:gd name="connsiteX11" fmla="*/ 0 w 4132729"/>
              <a:gd name="connsiteY11" fmla="*/ 1488141 h 2949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32729" h="2949388">
                <a:moveTo>
                  <a:pt x="0" y="1488141"/>
                </a:moveTo>
                <a:lnTo>
                  <a:pt x="753035" y="2563906"/>
                </a:lnTo>
                <a:lnTo>
                  <a:pt x="1721223" y="2949388"/>
                </a:lnTo>
                <a:lnTo>
                  <a:pt x="2626658" y="2581835"/>
                </a:lnTo>
                <a:lnTo>
                  <a:pt x="2868705" y="1783976"/>
                </a:lnTo>
                <a:lnTo>
                  <a:pt x="3218329" y="1228165"/>
                </a:lnTo>
                <a:lnTo>
                  <a:pt x="3738282" y="878541"/>
                </a:lnTo>
                <a:lnTo>
                  <a:pt x="4132729" y="322729"/>
                </a:lnTo>
                <a:lnTo>
                  <a:pt x="3074894" y="0"/>
                </a:lnTo>
                <a:lnTo>
                  <a:pt x="2456329" y="1192306"/>
                </a:lnTo>
                <a:lnTo>
                  <a:pt x="1057835" y="914400"/>
                </a:lnTo>
                <a:lnTo>
                  <a:pt x="0" y="1488141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2FBD8D4E-D681-47BE-B688-E1D48AFF773E}"/>
              </a:ext>
            </a:extLst>
          </p:cNvPr>
          <p:cNvSpPr/>
          <p:nvPr/>
        </p:nvSpPr>
        <p:spPr>
          <a:xfrm>
            <a:off x="5020235" y="2061882"/>
            <a:ext cx="2017059" cy="3272118"/>
          </a:xfrm>
          <a:custGeom>
            <a:avLst/>
            <a:gdLst>
              <a:gd name="connsiteX0" fmla="*/ 71718 w 2017059"/>
              <a:gd name="connsiteY0" fmla="*/ 2017059 h 3272118"/>
              <a:gd name="connsiteX1" fmla="*/ 0 w 2017059"/>
              <a:gd name="connsiteY1" fmla="*/ 2716306 h 3272118"/>
              <a:gd name="connsiteX2" fmla="*/ 277906 w 2017059"/>
              <a:gd name="connsiteY2" fmla="*/ 3272118 h 3272118"/>
              <a:gd name="connsiteX3" fmla="*/ 735106 w 2017059"/>
              <a:gd name="connsiteY3" fmla="*/ 3155577 h 3272118"/>
              <a:gd name="connsiteX4" fmla="*/ 1479177 w 2017059"/>
              <a:gd name="connsiteY4" fmla="*/ 2689412 h 3272118"/>
              <a:gd name="connsiteX5" fmla="*/ 1703294 w 2017059"/>
              <a:gd name="connsiteY5" fmla="*/ 1900518 h 3272118"/>
              <a:gd name="connsiteX6" fmla="*/ 1174377 w 2017059"/>
              <a:gd name="connsiteY6" fmla="*/ 1712259 h 3272118"/>
              <a:gd name="connsiteX7" fmla="*/ 1532965 w 2017059"/>
              <a:gd name="connsiteY7" fmla="*/ 1111624 h 3272118"/>
              <a:gd name="connsiteX8" fmla="*/ 2017059 w 2017059"/>
              <a:gd name="connsiteY8" fmla="*/ 268942 h 3272118"/>
              <a:gd name="connsiteX9" fmla="*/ 1757083 w 2017059"/>
              <a:gd name="connsiteY9" fmla="*/ 0 h 3272118"/>
              <a:gd name="connsiteX10" fmla="*/ 1308847 w 2017059"/>
              <a:gd name="connsiteY10" fmla="*/ 376518 h 3272118"/>
              <a:gd name="connsiteX11" fmla="*/ 1147483 w 2017059"/>
              <a:gd name="connsiteY11" fmla="*/ 466165 h 3272118"/>
              <a:gd name="connsiteX12" fmla="*/ 797859 w 2017059"/>
              <a:gd name="connsiteY12" fmla="*/ 896471 h 3272118"/>
              <a:gd name="connsiteX13" fmla="*/ 493059 w 2017059"/>
              <a:gd name="connsiteY13" fmla="*/ 1102659 h 3272118"/>
              <a:gd name="connsiteX14" fmla="*/ 251012 w 2017059"/>
              <a:gd name="connsiteY14" fmla="*/ 1407459 h 3272118"/>
              <a:gd name="connsiteX15" fmla="*/ 71718 w 2017059"/>
              <a:gd name="connsiteY15" fmla="*/ 2017059 h 3272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017059" h="3272118">
                <a:moveTo>
                  <a:pt x="71718" y="2017059"/>
                </a:moveTo>
                <a:lnTo>
                  <a:pt x="0" y="2716306"/>
                </a:lnTo>
                <a:lnTo>
                  <a:pt x="277906" y="3272118"/>
                </a:lnTo>
                <a:lnTo>
                  <a:pt x="735106" y="3155577"/>
                </a:lnTo>
                <a:lnTo>
                  <a:pt x="1479177" y="2689412"/>
                </a:lnTo>
                <a:lnTo>
                  <a:pt x="1703294" y="1900518"/>
                </a:lnTo>
                <a:lnTo>
                  <a:pt x="1174377" y="1712259"/>
                </a:lnTo>
                <a:lnTo>
                  <a:pt x="1532965" y="1111624"/>
                </a:lnTo>
                <a:lnTo>
                  <a:pt x="2017059" y="268942"/>
                </a:lnTo>
                <a:lnTo>
                  <a:pt x="1757083" y="0"/>
                </a:lnTo>
                <a:lnTo>
                  <a:pt x="1308847" y="376518"/>
                </a:lnTo>
                <a:lnTo>
                  <a:pt x="1147483" y="466165"/>
                </a:lnTo>
                <a:lnTo>
                  <a:pt x="797859" y="896471"/>
                </a:lnTo>
                <a:lnTo>
                  <a:pt x="493059" y="1102659"/>
                </a:lnTo>
                <a:lnTo>
                  <a:pt x="251012" y="1407459"/>
                </a:lnTo>
                <a:lnTo>
                  <a:pt x="71718" y="2017059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任意多边形: 形状 67">
            <a:extLst>
              <a:ext uri="{FF2B5EF4-FFF2-40B4-BE49-F238E27FC236}">
                <a16:creationId xmlns:a16="http://schemas.microsoft.com/office/drawing/2014/main" id="{F88ABDD9-9798-4E30-BFC5-3176C46AD774}"/>
              </a:ext>
            </a:extLst>
          </p:cNvPr>
          <p:cNvSpPr/>
          <p:nvPr/>
        </p:nvSpPr>
        <p:spPr>
          <a:xfrm>
            <a:off x="5988424" y="4598894"/>
            <a:ext cx="1783976" cy="1425388"/>
          </a:xfrm>
          <a:custGeom>
            <a:avLst/>
            <a:gdLst>
              <a:gd name="connsiteX0" fmla="*/ 0 w 1783976"/>
              <a:gd name="connsiteY0" fmla="*/ 627530 h 1425388"/>
              <a:gd name="connsiteX1" fmla="*/ 860611 w 1783976"/>
              <a:gd name="connsiteY1" fmla="*/ 1425388 h 1425388"/>
              <a:gd name="connsiteX2" fmla="*/ 1783976 w 1783976"/>
              <a:gd name="connsiteY2" fmla="*/ 833718 h 1425388"/>
              <a:gd name="connsiteX3" fmla="*/ 1308847 w 1783976"/>
              <a:gd name="connsiteY3" fmla="*/ 0 h 1425388"/>
              <a:gd name="connsiteX4" fmla="*/ 493058 w 1783976"/>
              <a:gd name="connsiteY4" fmla="*/ 367553 h 1425388"/>
              <a:gd name="connsiteX5" fmla="*/ 53788 w 1783976"/>
              <a:gd name="connsiteY5" fmla="*/ 484094 h 1425388"/>
              <a:gd name="connsiteX6" fmla="*/ 0 w 1783976"/>
              <a:gd name="connsiteY6" fmla="*/ 627530 h 1425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3976" h="1425388">
                <a:moveTo>
                  <a:pt x="0" y="627530"/>
                </a:moveTo>
                <a:lnTo>
                  <a:pt x="860611" y="1425388"/>
                </a:lnTo>
                <a:lnTo>
                  <a:pt x="1783976" y="833718"/>
                </a:lnTo>
                <a:lnTo>
                  <a:pt x="1308847" y="0"/>
                </a:lnTo>
                <a:lnTo>
                  <a:pt x="493058" y="367553"/>
                </a:lnTo>
                <a:lnTo>
                  <a:pt x="53788" y="484094"/>
                </a:lnTo>
                <a:lnTo>
                  <a:pt x="0" y="62753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4EB889F2-E257-4DD7-869C-B9000725D49D}"/>
              </a:ext>
            </a:extLst>
          </p:cNvPr>
          <p:cNvSpPr txBox="1"/>
          <p:nvPr/>
        </p:nvSpPr>
        <p:spPr>
          <a:xfrm>
            <a:off x="242182" y="921060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第二次迭代：计算每个样本点的归属值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A9F81206-7745-4FEC-8E90-88874BCDC810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C8964F31-8484-433C-A0DE-6F27DAC72BCF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110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心形 2">
            <a:extLst>
              <a:ext uri="{FF2B5EF4-FFF2-40B4-BE49-F238E27FC236}">
                <a16:creationId xmlns:a16="http://schemas.microsoft.com/office/drawing/2014/main" id="{997872E4-02BF-42FA-8325-52AC1F6EBB06}"/>
              </a:ext>
            </a:extLst>
          </p:cNvPr>
          <p:cNvSpPr>
            <a:spLocks noChangeAspect="1"/>
          </p:cNvSpPr>
          <p:nvPr/>
        </p:nvSpPr>
        <p:spPr>
          <a:xfrm>
            <a:off x="4468339" y="320372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心形 59">
            <a:extLst>
              <a:ext uri="{FF2B5EF4-FFF2-40B4-BE49-F238E27FC236}">
                <a16:creationId xmlns:a16="http://schemas.microsoft.com/office/drawing/2014/main" id="{E81D0862-AF05-498A-8D3A-706FEC2F872A}"/>
              </a:ext>
            </a:extLst>
          </p:cNvPr>
          <p:cNvSpPr>
            <a:spLocks noChangeAspect="1"/>
          </p:cNvSpPr>
          <p:nvPr/>
        </p:nvSpPr>
        <p:spPr>
          <a:xfrm>
            <a:off x="5878131" y="375986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心形 61">
            <a:extLst>
              <a:ext uri="{FF2B5EF4-FFF2-40B4-BE49-F238E27FC236}">
                <a16:creationId xmlns:a16="http://schemas.microsoft.com/office/drawing/2014/main" id="{61DF95AB-4149-4819-ABCA-70495ECE4F00}"/>
              </a:ext>
            </a:extLst>
          </p:cNvPr>
          <p:cNvSpPr>
            <a:spLocks noChangeAspect="1"/>
          </p:cNvSpPr>
          <p:nvPr/>
        </p:nvSpPr>
        <p:spPr>
          <a:xfrm>
            <a:off x="6679297" y="512649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FFC21A65-7F34-48BB-8A6B-B18BB9624B9C}"/>
              </a:ext>
            </a:extLst>
          </p:cNvPr>
          <p:cNvSpPr/>
          <p:nvPr/>
        </p:nvSpPr>
        <p:spPr>
          <a:xfrm>
            <a:off x="2343150" y="1905000"/>
            <a:ext cx="3581400" cy="2867025"/>
          </a:xfrm>
          <a:custGeom>
            <a:avLst/>
            <a:gdLst>
              <a:gd name="connsiteX0" fmla="*/ 438150 w 3581400"/>
              <a:gd name="connsiteY0" fmla="*/ 990600 h 2867025"/>
              <a:gd name="connsiteX1" fmla="*/ 0 w 3581400"/>
              <a:gd name="connsiteY1" fmla="*/ 1581150 h 2867025"/>
              <a:gd name="connsiteX2" fmla="*/ 657225 w 3581400"/>
              <a:gd name="connsiteY2" fmla="*/ 2352675 h 2867025"/>
              <a:gd name="connsiteX3" fmla="*/ 1524000 w 3581400"/>
              <a:gd name="connsiteY3" fmla="*/ 2867025 h 2867025"/>
              <a:gd name="connsiteX4" fmla="*/ 2495550 w 3581400"/>
              <a:gd name="connsiteY4" fmla="*/ 2562225 h 2867025"/>
              <a:gd name="connsiteX5" fmla="*/ 2552700 w 3581400"/>
              <a:gd name="connsiteY5" fmla="*/ 1790700 h 2867025"/>
              <a:gd name="connsiteX6" fmla="*/ 2905125 w 3581400"/>
              <a:gd name="connsiteY6" fmla="*/ 1419225 h 2867025"/>
              <a:gd name="connsiteX7" fmla="*/ 3581400 w 3581400"/>
              <a:gd name="connsiteY7" fmla="*/ 38100 h 2867025"/>
              <a:gd name="connsiteX8" fmla="*/ 2962275 w 3581400"/>
              <a:gd name="connsiteY8" fmla="*/ 0 h 2867025"/>
              <a:gd name="connsiteX9" fmla="*/ 2314575 w 3581400"/>
              <a:gd name="connsiteY9" fmla="*/ 962025 h 2867025"/>
              <a:gd name="connsiteX10" fmla="*/ 400050 w 3581400"/>
              <a:gd name="connsiteY10" fmla="*/ 952500 h 2867025"/>
              <a:gd name="connsiteX11" fmla="*/ 438150 w 3581400"/>
              <a:gd name="connsiteY11" fmla="*/ 990600 h 286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1400" h="2867025">
                <a:moveTo>
                  <a:pt x="438150" y="990600"/>
                </a:moveTo>
                <a:lnTo>
                  <a:pt x="0" y="1581150"/>
                </a:lnTo>
                <a:lnTo>
                  <a:pt x="657225" y="2352675"/>
                </a:lnTo>
                <a:lnTo>
                  <a:pt x="1524000" y="2867025"/>
                </a:lnTo>
                <a:lnTo>
                  <a:pt x="2495550" y="2562225"/>
                </a:lnTo>
                <a:lnTo>
                  <a:pt x="2552700" y="1790700"/>
                </a:lnTo>
                <a:lnTo>
                  <a:pt x="2905125" y="1419225"/>
                </a:lnTo>
                <a:lnTo>
                  <a:pt x="3581400" y="38100"/>
                </a:lnTo>
                <a:lnTo>
                  <a:pt x="2962275" y="0"/>
                </a:lnTo>
                <a:lnTo>
                  <a:pt x="2314575" y="962025"/>
                </a:lnTo>
                <a:lnTo>
                  <a:pt x="400050" y="952500"/>
                </a:lnTo>
                <a:lnTo>
                  <a:pt x="438150" y="990600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D6A6BF0F-D462-4D0C-9A5C-721809B84FB6}"/>
              </a:ext>
            </a:extLst>
          </p:cNvPr>
          <p:cNvSpPr/>
          <p:nvPr/>
        </p:nvSpPr>
        <p:spPr>
          <a:xfrm>
            <a:off x="5086350" y="1990725"/>
            <a:ext cx="1933575" cy="2924175"/>
          </a:xfrm>
          <a:custGeom>
            <a:avLst/>
            <a:gdLst>
              <a:gd name="connsiteX0" fmla="*/ 971550 w 1933575"/>
              <a:gd name="connsiteY0" fmla="*/ 0 h 2924175"/>
              <a:gd name="connsiteX1" fmla="*/ 971550 w 1933575"/>
              <a:gd name="connsiteY1" fmla="*/ 0 h 2924175"/>
              <a:gd name="connsiteX2" fmla="*/ 581025 w 1933575"/>
              <a:gd name="connsiteY2" fmla="*/ 666750 h 2924175"/>
              <a:gd name="connsiteX3" fmla="*/ 209550 w 1933575"/>
              <a:gd name="connsiteY3" fmla="*/ 1438275 h 2924175"/>
              <a:gd name="connsiteX4" fmla="*/ 0 w 1933575"/>
              <a:gd name="connsiteY4" fmla="*/ 2590800 h 2924175"/>
              <a:gd name="connsiteX5" fmla="*/ 114300 w 1933575"/>
              <a:gd name="connsiteY5" fmla="*/ 2876550 h 2924175"/>
              <a:gd name="connsiteX6" fmla="*/ 800100 w 1933575"/>
              <a:gd name="connsiteY6" fmla="*/ 2924175 h 2924175"/>
              <a:gd name="connsiteX7" fmla="*/ 1057275 w 1933575"/>
              <a:gd name="connsiteY7" fmla="*/ 2581275 h 2924175"/>
              <a:gd name="connsiteX8" fmla="*/ 1552575 w 1933575"/>
              <a:gd name="connsiteY8" fmla="*/ 2133600 h 2924175"/>
              <a:gd name="connsiteX9" fmla="*/ 1428750 w 1933575"/>
              <a:gd name="connsiteY9" fmla="*/ 1323975 h 2924175"/>
              <a:gd name="connsiteX10" fmla="*/ 1428750 w 1933575"/>
              <a:gd name="connsiteY10" fmla="*/ 752475 h 2924175"/>
              <a:gd name="connsiteX11" fmla="*/ 1933575 w 1933575"/>
              <a:gd name="connsiteY11" fmla="*/ 200025 h 2924175"/>
              <a:gd name="connsiteX12" fmla="*/ 971550 w 1933575"/>
              <a:gd name="connsiteY12" fmla="*/ 0 h 292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33575" h="2924175">
                <a:moveTo>
                  <a:pt x="971550" y="0"/>
                </a:moveTo>
                <a:lnTo>
                  <a:pt x="971550" y="0"/>
                </a:lnTo>
                <a:lnTo>
                  <a:pt x="581025" y="666750"/>
                </a:lnTo>
                <a:lnTo>
                  <a:pt x="209550" y="1438275"/>
                </a:lnTo>
                <a:lnTo>
                  <a:pt x="0" y="2590800"/>
                </a:lnTo>
                <a:lnTo>
                  <a:pt x="114300" y="2876550"/>
                </a:lnTo>
                <a:lnTo>
                  <a:pt x="800100" y="2924175"/>
                </a:lnTo>
                <a:lnTo>
                  <a:pt x="1057275" y="2581275"/>
                </a:lnTo>
                <a:lnTo>
                  <a:pt x="1552575" y="2133600"/>
                </a:lnTo>
                <a:lnTo>
                  <a:pt x="1428750" y="1323975"/>
                </a:lnTo>
                <a:lnTo>
                  <a:pt x="1428750" y="752475"/>
                </a:lnTo>
                <a:lnTo>
                  <a:pt x="1933575" y="200025"/>
                </a:lnTo>
                <a:lnTo>
                  <a:pt x="971550" y="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EA1D3E43-6508-4309-B325-D1CCF20EEA87}"/>
              </a:ext>
            </a:extLst>
          </p:cNvPr>
          <p:cNvSpPr/>
          <p:nvPr/>
        </p:nvSpPr>
        <p:spPr>
          <a:xfrm>
            <a:off x="5172075" y="4486275"/>
            <a:ext cx="2571750" cy="1400175"/>
          </a:xfrm>
          <a:custGeom>
            <a:avLst/>
            <a:gdLst>
              <a:gd name="connsiteX0" fmla="*/ 0 w 2571750"/>
              <a:gd name="connsiteY0" fmla="*/ 523875 h 1400175"/>
              <a:gd name="connsiteX1" fmla="*/ 190500 w 2571750"/>
              <a:gd name="connsiteY1" fmla="*/ 952500 h 1400175"/>
              <a:gd name="connsiteX2" fmla="*/ 971550 w 2571750"/>
              <a:gd name="connsiteY2" fmla="*/ 1038225 h 1400175"/>
              <a:gd name="connsiteX3" fmla="*/ 1657350 w 2571750"/>
              <a:gd name="connsiteY3" fmla="*/ 1400175 h 1400175"/>
              <a:gd name="connsiteX4" fmla="*/ 1943100 w 2571750"/>
              <a:gd name="connsiteY4" fmla="*/ 952500 h 1400175"/>
              <a:gd name="connsiteX5" fmla="*/ 2571750 w 2571750"/>
              <a:gd name="connsiteY5" fmla="*/ 628650 h 1400175"/>
              <a:gd name="connsiteX6" fmla="*/ 2400300 w 2571750"/>
              <a:gd name="connsiteY6" fmla="*/ 171450 h 1400175"/>
              <a:gd name="connsiteX7" fmla="*/ 1562100 w 2571750"/>
              <a:gd name="connsiteY7" fmla="*/ 114300 h 1400175"/>
              <a:gd name="connsiteX8" fmla="*/ 1133475 w 2571750"/>
              <a:gd name="connsiteY8" fmla="*/ 0 h 1400175"/>
              <a:gd name="connsiteX9" fmla="*/ 923925 w 2571750"/>
              <a:gd name="connsiteY9" fmla="*/ 200025 h 1400175"/>
              <a:gd name="connsiteX10" fmla="*/ 762000 w 2571750"/>
              <a:gd name="connsiteY10" fmla="*/ 485775 h 1400175"/>
              <a:gd name="connsiteX11" fmla="*/ 0 w 2571750"/>
              <a:gd name="connsiteY11" fmla="*/ 523875 h 140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71750" h="1400175">
                <a:moveTo>
                  <a:pt x="0" y="523875"/>
                </a:moveTo>
                <a:lnTo>
                  <a:pt x="190500" y="952500"/>
                </a:lnTo>
                <a:lnTo>
                  <a:pt x="971550" y="1038225"/>
                </a:lnTo>
                <a:lnTo>
                  <a:pt x="1657350" y="1400175"/>
                </a:lnTo>
                <a:lnTo>
                  <a:pt x="1943100" y="952500"/>
                </a:lnTo>
                <a:lnTo>
                  <a:pt x="2571750" y="628650"/>
                </a:lnTo>
                <a:lnTo>
                  <a:pt x="2400300" y="171450"/>
                </a:lnTo>
                <a:lnTo>
                  <a:pt x="1562100" y="114300"/>
                </a:lnTo>
                <a:lnTo>
                  <a:pt x="1133475" y="0"/>
                </a:lnTo>
                <a:lnTo>
                  <a:pt x="923925" y="200025"/>
                </a:lnTo>
                <a:lnTo>
                  <a:pt x="762000" y="485775"/>
                </a:lnTo>
                <a:lnTo>
                  <a:pt x="0" y="523875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AC988D28-52AD-4AE3-996C-D7F5D6FE6CA9}"/>
              </a:ext>
            </a:extLst>
          </p:cNvPr>
          <p:cNvSpPr txBox="1"/>
          <p:nvPr/>
        </p:nvSpPr>
        <p:spPr>
          <a:xfrm>
            <a:off x="242177" y="921061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第二次迭代：计算每个样本点的归属值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6AB7B1B2-CD1A-4BB9-8093-1374DA0253BE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28DA5921-8C15-4307-8CB6-AE0C8FB657EE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2073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心形 2">
            <a:extLst>
              <a:ext uri="{FF2B5EF4-FFF2-40B4-BE49-F238E27FC236}">
                <a16:creationId xmlns:a16="http://schemas.microsoft.com/office/drawing/2014/main" id="{997872E4-02BF-42FA-8325-52AC1F6EBB06}"/>
              </a:ext>
            </a:extLst>
          </p:cNvPr>
          <p:cNvSpPr>
            <a:spLocks noChangeAspect="1"/>
          </p:cNvSpPr>
          <p:nvPr/>
        </p:nvSpPr>
        <p:spPr>
          <a:xfrm>
            <a:off x="4468339" y="3203724"/>
            <a:ext cx="182880" cy="182880"/>
          </a:xfrm>
          <a:prstGeom prst="hear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心形 59">
            <a:extLst>
              <a:ext uri="{FF2B5EF4-FFF2-40B4-BE49-F238E27FC236}">
                <a16:creationId xmlns:a16="http://schemas.microsoft.com/office/drawing/2014/main" id="{E81D0862-AF05-498A-8D3A-706FEC2F872A}"/>
              </a:ext>
            </a:extLst>
          </p:cNvPr>
          <p:cNvSpPr>
            <a:spLocks noChangeAspect="1"/>
          </p:cNvSpPr>
          <p:nvPr/>
        </p:nvSpPr>
        <p:spPr>
          <a:xfrm>
            <a:off x="5878131" y="3759869"/>
            <a:ext cx="182880" cy="182880"/>
          </a:xfrm>
          <a:prstGeom prst="hear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心形 61">
            <a:extLst>
              <a:ext uri="{FF2B5EF4-FFF2-40B4-BE49-F238E27FC236}">
                <a16:creationId xmlns:a16="http://schemas.microsoft.com/office/drawing/2014/main" id="{61DF95AB-4149-4819-ABCA-70495ECE4F00}"/>
              </a:ext>
            </a:extLst>
          </p:cNvPr>
          <p:cNvSpPr>
            <a:spLocks noChangeAspect="1"/>
          </p:cNvSpPr>
          <p:nvPr/>
        </p:nvSpPr>
        <p:spPr>
          <a:xfrm>
            <a:off x="6679297" y="5126494"/>
            <a:ext cx="182880" cy="182880"/>
          </a:xfrm>
          <a:prstGeom prst="hear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FFC21A65-7F34-48BB-8A6B-B18BB9624B9C}"/>
              </a:ext>
            </a:extLst>
          </p:cNvPr>
          <p:cNvSpPr/>
          <p:nvPr/>
        </p:nvSpPr>
        <p:spPr>
          <a:xfrm>
            <a:off x="2343150" y="1905000"/>
            <a:ext cx="3581400" cy="2867025"/>
          </a:xfrm>
          <a:custGeom>
            <a:avLst/>
            <a:gdLst>
              <a:gd name="connsiteX0" fmla="*/ 438150 w 3581400"/>
              <a:gd name="connsiteY0" fmla="*/ 990600 h 2867025"/>
              <a:gd name="connsiteX1" fmla="*/ 0 w 3581400"/>
              <a:gd name="connsiteY1" fmla="*/ 1581150 h 2867025"/>
              <a:gd name="connsiteX2" fmla="*/ 657225 w 3581400"/>
              <a:gd name="connsiteY2" fmla="*/ 2352675 h 2867025"/>
              <a:gd name="connsiteX3" fmla="*/ 1524000 w 3581400"/>
              <a:gd name="connsiteY3" fmla="*/ 2867025 h 2867025"/>
              <a:gd name="connsiteX4" fmla="*/ 2495550 w 3581400"/>
              <a:gd name="connsiteY4" fmla="*/ 2562225 h 2867025"/>
              <a:gd name="connsiteX5" fmla="*/ 2552700 w 3581400"/>
              <a:gd name="connsiteY5" fmla="*/ 1790700 h 2867025"/>
              <a:gd name="connsiteX6" fmla="*/ 2905125 w 3581400"/>
              <a:gd name="connsiteY6" fmla="*/ 1419225 h 2867025"/>
              <a:gd name="connsiteX7" fmla="*/ 3581400 w 3581400"/>
              <a:gd name="connsiteY7" fmla="*/ 38100 h 2867025"/>
              <a:gd name="connsiteX8" fmla="*/ 2962275 w 3581400"/>
              <a:gd name="connsiteY8" fmla="*/ 0 h 2867025"/>
              <a:gd name="connsiteX9" fmla="*/ 2314575 w 3581400"/>
              <a:gd name="connsiteY9" fmla="*/ 962025 h 2867025"/>
              <a:gd name="connsiteX10" fmla="*/ 400050 w 3581400"/>
              <a:gd name="connsiteY10" fmla="*/ 952500 h 2867025"/>
              <a:gd name="connsiteX11" fmla="*/ 438150 w 3581400"/>
              <a:gd name="connsiteY11" fmla="*/ 990600 h 286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1400" h="2867025">
                <a:moveTo>
                  <a:pt x="438150" y="990600"/>
                </a:moveTo>
                <a:lnTo>
                  <a:pt x="0" y="1581150"/>
                </a:lnTo>
                <a:lnTo>
                  <a:pt x="657225" y="2352675"/>
                </a:lnTo>
                <a:lnTo>
                  <a:pt x="1524000" y="2867025"/>
                </a:lnTo>
                <a:lnTo>
                  <a:pt x="2495550" y="2562225"/>
                </a:lnTo>
                <a:lnTo>
                  <a:pt x="2552700" y="1790700"/>
                </a:lnTo>
                <a:lnTo>
                  <a:pt x="2905125" y="1419225"/>
                </a:lnTo>
                <a:lnTo>
                  <a:pt x="3581400" y="38100"/>
                </a:lnTo>
                <a:lnTo>
                  <a:pt x="2962275" y="0"/>
                </a:lnTo>
                <a:lnTo>
                  <a:pt x="2314575" y="962025"/>
                </a:lnTo>
                <a:lnTo>
                  <a:pt x="400050" y="952500"/>
                </a:lnTo>
                <a:lnTo>
                  <a:pt x="438150" y="990600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D6A6BF0F-D462-4D0C-9A5C-721809B84FB6}"/>
              </a:ext>
            </a:extLst>
          </p:cNvPr>
          <p:cNvSpPr/>
          <p:nvPr/>
        </p:nvSpPr>
        <p:spPr>
          <a:xfrm>
            <a:off x="5086350" y="1990725"/>
            <a:ext cx="1933575" cy="2924175"/>
          </a:xfrm>
          <a:custGeom>
            <a:avLst/>
            <a:gdLst>
              <a:gd name="connsiteX0" fmla="*/ 971550 w 1933575"/>
              <a:gd name="connsiteY0" fmla="*/ 0 h 2924175"/>
              <a:gd name="connsiteX1" fmla="*/ 971550 w 1933575"/>
              <a:gd name="connsiteY1" fmla="*/ 0 h 2924175"/>
              <a:gd name="connsiteX2" fmla="*/ 581025 w 1933575"/>
              <a:gd name="connsiteY2" fmla="*/ 666750 h 2924175"/>
              <a:gd name="connsiteX3" fmla="*/ 209550 w 1933575"/>
              <a:gd name="connsiteY3" fmla="*/ 1438275 h 2924175"/>
              <a:gd name="connsiteX4" fmla="*/ 0 w 1933575"/>
              <a:gd name="connsiteY4" fmla="*/ 2590800 h 2924175"/>
              <a:gd name="connsiteX5" fmla="*/ 114300 w 1933575"/>
              <a:gd name="connsiteY5" fmla="*/ 2876550 h 2924175"/>
              <a:gd name="connsiteX6" fmla="*/ 800100 w 1933575"/>
              <a:gd name="connsiteY6" fmla="*/ 2924175 h 2924175"/>
              <a:gd name="connsiteX7" fmla="*/ 1057275 w 1933575"/>
              <a:gd name="connsiteY7" fmla="*/ 2581275 h 2924175"/>
              <a:gd name="connsiteX8" fmla="*/ 1552575 w 1933575"/>
              <a:gd name="connsiteY8" fmla="*/ 2133600 h 2924175"/>
              <a:gd name="connsiteX9" fmla="*/ 1428750 w 1933575"/>
              <a:gd name="connsiteY9" fmla="*/ 1323975 h 2924175"/>
              <a:gd name="connsiteX10" fmla="*/ 1428750 w 1933575"/>
              <a:gd name="connsiteY10" fmla="*/ 752475 h 2924175"/>
              <a:gd name="connsiteX11" fmla="*/ 1933575 w 1933575"/>
              <a:gd name="connsiteY11" fmla="*/ 200025 h 2924175"/>
              <a:gd name="connsiteX12" fmla="*/ 971550 w 1933575"/>
              <a:gd name="connsiteY12" fmla="*/ 0 h 292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33575" h="2924175">
                <a:moveTo>
                  <a:pt x="971550" y="0"/>
                </a:moveTo>
                <a:lnTo>
                  <a:pt x="971550" y="0"/>
                </a:lnTo>
                <a:lnTo>
                  <a:pt x="581025" y="666750"/>
                </a:lnTo>
                <a:lnTo>
                  <a:pt x="209550" y="1438275"/>
                </a:lnTo>
                <a:lnTo>
                  <a:pt x="0" y="2590800"/>
                </a:lnTo>
                <a:lnTo>
                  <a:pt x="114300" y="2876550"/>
                </a:lnTo>
                <a:lnTo>
                  <a:pt x="800100" y="2924175"/>
                </a:lnTo>
                <a:lnTo>
                  <a:pt x="1057275" y="2581275"/>
                </a:lnTo>
                <a:lnTo>
                  <a:pt x="1552575" y="2133600"/>
                </a:lnTo>
                <a:lnTo>
                  <a:pt x="1428750" y="1323975"/>
                </a:lnTo>
                <a:lnTo>
                  <a:pt x="1428750" y="752475"/>
                </a:lnTo>
                <a:lnTo>
                  <a:pt x="1933575" y="200025"/>
                </a:lnTo>
                <a:lnTo>
                  <a:pt x="971550" y="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EA1D3E43-6508-4309-B325-D1CCF20EEA87}"/>
              </a:ext>
            </a:extLst>
          </p:cNvPr>
          <p:cNvSpPr/>
          <p:nvPr/>
        </p:nvSpPr>
        <p:spPr>
          <a:xfrm>
            <a:off x="5172075" y="4486275"/>
            <a:ext cx="2571750" cy="1400175"/>
          </a:xfrm>
          <a:custGeom>
            <a:avLst/>
            <a:gdLst>
              <a:gd name="connsiteX0" fmla="*/ 0 w 2571750"/>
              <a:gd name="connsiteY0" fmla="*/ 523875 h 1400175"/>
              <a:gd name="connsiteX1" fmla="*/ 190500 w 2571750"/>
              <a:gd name="connsiteY1" fmla="*/ 952500 h 1400175"/>
              <a:gd name="connsiteX2" fmla="*/ 971550 w 2571750"/>
              <a:gd name="connsiteY2" fmla="*/ 1038225 h 1400175"/>
              <a:gd name="connsiteX3" fmla="*/ 1657350 w 2571750"/>
              <a:gd name="connsiteY3" fmla="*/ 1400175 h 1400175"/>
              <a:gd name="connsiteX4" fmla="*/ 1943100 w 2571750"/>
              <a:gd name="connsiteY4" fmla="*/ 952500 h 1400175"/>
              <a:gd name="connsiteX5" fmla="*/ 2571750 w 2571750"/>
              <a:gd name="connsiteY5" fmla="*/ 628650 h 1400175"/>
              <a:gd name="connsiteX6" fmla="*/ 2400300 w 2571750"/>
              <a:gd name="connsiteY6" fmla="*/ 171450 h 1400175"/>
              <a:gd name="connsiteX7" fmla="*/ 1562100 w 2571750"/>
              <a:gd name="connsiteY7" fmla="*/ 114300 h 1400175"/>
              <a:gd name="connsiteX8" fmla="*/ 1133475 w 2571750"/>
              <a:gd name="connsiteY8" fmla="*/ 0 h 1400175"/>
              <a:gd name="connsiteX9" fmla="*/ 923925 w 2571750"/>
              <a:gd name="connsiteY9" fmla="*/ 200025 h 1400175"/>
              <a:gd name="connsiteX10" fmla="*/ 762000 w 2571750"/>
              <a:gd name="connsiteY10" fmla="*/ 485775 h 1400175"/>
              <a:gd name="connsiteX11" fmla="*/ 0 w 2571750"/>
              <a:gd name="connsiteY11" fmla="*/ 523875 h 140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71750" h="1400175">
                <a:moveTo>
                  <a:pt x="0" y="523875"/>
                </a:moveTo>
                <a:lnTo>
                  <a:pt x="190500" y="952500"/>
                </a:lnTo>
                <a:lnTo>
                  <a:pt x="971550" y="1038225"/>
                </a:lnTo>
                <a:lnTo>
                  <a:pt x="1657350" y="1400175"/>
                </a:lnTo>
                <a:lnTo>
                  <a:pt x="1943100" y="952500"/>
                </a:lnTo>
                <a:lnTo>
                  <a:pt x="2571750" y="628650"/>
                </a:lnTo>
                <a:lnTo>
                  <a:pt x="2400300" y="171450"/>
                </a:lnTo>
                <a:lnTo>
                  <a:pt x="1562100" y="114300"/>
                </a:lnTo>
                <a:lnTo>
                  <a:pt x="1133475" y="0"/>
                </a:lnTo>
                <a:lnTo>
                  <a:pt x="923925" y="200025"/>
                </a:lnTo>
                <a:lnTo>
                  <a:pt x="762000" y="485775"/>
                </a:lnTo>
                <a:lnTo>
                  <a:pt x="0" y="523875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心形 62">
            <a:extLst>
              <a:ext uri="{FF2B5EF4-FFF2-40B4-BE49-F238E27FC236}">
                <a16:creationId xmlns:a16="http://schemas.microsoft.com/office/drawing/2014/main" id="{33DF7878-03D9-460A-B7A9-57E1E6AD1642}"/>
              </a:ext>
            </a:extLst>
          </p:cNvPr>
          <p:cNvSpPr>
            <a:spLocks noChangeAspect="1"/>
          </p:cNvSpPr>
          <p:nvPr/>
        </p:nvSpPr>
        <p:spPr>
          <a:xfrm>
            <a:off x="3936660" y="352678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心形 63">
            <a:extLst>
              <a:ext uri="{FF2B5EF4-FFF2-40B4-BE49-F238E27FC236}">
                <a16:creationId xmlns:a16="http://schemas.microsoft.com/office/drawing/2014/main" id="{96CFFBF7-1A8F-4270-8A67-E4D2E98C55AE}"/>
              </a:ext>
            </a:extLst>
          </p:cNvPr>
          <p:cNvSpPr>
            <a:spLocks noChangeAspect="1"/>
          </p:cNvSpPr>
          <p:nvPr/>
        </p:nvSpPr>
        <p:spPr>
          <a:xfrm>
            <a:off x="5867911" y="3413155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心形 67">
            <a:extLst>
              <a:ext uri="{FF2B5EF4-FFF2-40B4-BE49-F238E27FC236}">
                <a16:creationId xmlns:a16="http://schemas.microsoft.com/office/drawing/2014/main" id="{E1D428DA-C1E4-4B5C-8FBE-0C9EF0C76038}"/>
              </a:ext>
            </a:extLst>
          </p:cNvPr>
          <p:cNvSpPr>
            <a:spLocks noChangeAspect="1"/>
          </p:cNvSpPr>
          <p:nvPr/>
        </p:nvSpPr>
        <p:spPr>
          <a:xfrm>
            <a:off x="6317347" y="5004538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CCE450A1-B29E-4B7E-AFF6-8AFE4CBF24E3}"/>
              </a:ext>
            </a:extLst>
          </p:cNvPr>
          <p:cNvSpPr txBox="1"/>
          <p:nvPr/>
        </p:nvSpPr>
        <p:spPr>
          <a:xfrm>
            <a:off x="242181" y="921061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第二次迭代：更新每个簇的中心</a:t>
            </a:r>
            <a:endParaRPr lang="en-CA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EE2D816D-4FF2-4B66-87F0-3DF710734EA1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3FF6381A-EBFF-4B05-8017-00B0244F1D5F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16995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FFC21A65-7F34-48BB-8A6B-B18BB9624B9C}"/>
              </a:ext>
            </a:extLst>
          </p:cNvPr>
          <p:cNvSpPr/>
          <p:nvPr/>
        </p:nvSpPr>
        <p:spPr>
          <a:xfrm>
            <a:off x="2343150" y="1905000"/>
            <a:ext cx="3581400" cy="2867025"/>
          </a:xfrm>
          <a:custGeom>
            <a:avLst/>
            <a:gdLst>
              <a:gd name="connsiteX0" fmla="*/ 438150 w 3581400"/>
              <a:gd name="connsiteY0" fmla="*/ 990600 h 2867025"/>
              <a:gd name="connsiteX1" fmla="*/ 0 w 3581400"/>
              <a:gd name="connsiteY1" fmla="*/ 1581150 h 2867025"/>
              <a:gd name="connsiteX2" fmla="*/ 657225 w 3581400"/>
              <a:gd name="connsiteY2" fmla="*/ 2352675 h 2867025"/>
              <a:gd name="connsiteX3" fmla="*/ 1524000 w 3581400"/>
              <a:gd name="connsiteY3" fmla="*/ 2867025 h 2867025"/>
              <a:gd name="connsiteX4" fmla="*/ 2495550 w 3581400"/>
              <a:gd name="connsiteY4" fmla="*/ 2562225 h 2867025"/>
              <a:gd name="connsiteX5" fmla="*/ 2552700 w 3581400"/>
              <a:gd name="connsiteY5" fmla="*/ 1790700 h 2867025"/>
              <a:gd name="connsiteX6" fmla="*/ 2905125 w 3581400"/>
              <a:gd name="connsiteY6" fmla="*/ 1419225 h 2867025"/>
              <a:gd name="connsiteX7" fmla="*/ 3581400 w 3581400"/>
              <a:gd name="connsiteY7" fmla="*/ 38100 h 2867025"/>
              <a:gd name="connsiteX8" fmla="*/ 2962275 w 3581400"/>
              <a:gd name="connsiteY8" fmla="*/ 0 h 2867025"/>
              <a:gd name="connsiteX9" fmla="*/ 2314575 w 3581400"/>
              <a:gd name="connsiteY9" fmla="*/ 962025 h 2867025"/>
              <a:gd name="connsiteX10" fmla="*/ 400050 w 3581400"/>
              <a:gd name="connsiteY10" fmla="*/ 952500 h 2867025"/>
              <a:gd name="connsiteX11" fmla="*/ 438150 w 3581400"/>
              <a:gd name="connsiteY11" fmla="*/ 990600 h 286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81400" h="2867025">
                <a:moveTo>
                  <a:pt x="438150" y="990600"/>
                </a:moveTo>
                <a:lnTo>
                  <a:pt x="0" y="1581150"/>
                </a:lnTo>
                <a:lnTo>
                  <a:pt x="657225" y="2352675"/>
                </a:lnTo>
                <a:lnTo>
                  <a:pt x="1524000" y="2867025"/>
                </a:lnTo>
                <a:lnTo>
                  <a:pt x="2495550" y="2562225"/>
                </a:lnTo>
                <a:lnTo>
                  <a:pt x="2552700" y="1790700"/>
                </a:lnTo>
                <a:lnTo>
                  <a:pt x="2905125" y="1419225"/>
                </a:lnTo>
                <a:lnTo>
                  <a:pt x="3581400" y="38100"/>
                </a:lnTo>
                <a:lnTo>
                  <a:pt x="2962275" y="0"/>
                </a:lnTo>
                <a:lnTo>
                  <a:pt x="2314575" y="962025"/>
                </a:lnTo>
                <a:lnTo>
                  <a:pt x="400050" y="952500"/>
                </a:lnTo>
                <a:lnTo>
                  <a:pt x="438150" y="990600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D6A6BF0F-D462-4D0C-9A5C-721809B84FB6}"/>
              </a:ext>
            </a:extLst>
          </p:cNvPr>
          <p:cNvSpPr/>
          <p:nvPr/>
        </p:nvSpPr>
        <p:spPr>
          <a:xfrm>
            <a:off x="5086350" y="1990725"/>
            <a:ext cx="1933575" cy="2924175"/>
          </a:xfrm>
          <a:custGeom>
            <a:avLst/>
            <a:gdLst>
              <a:gd name="connsiteX0" fmla="*/ 971550 w 1933575"/>
              <a:gd name="connsiteY0" fmla="*/ 0 h 2924175"/>
              <a:gd name="connsiteX1" fmla="*/ 971550 w 1933575"/>
              <a:gd name="connsiteY1" fmla="*/ 0 h 2924175"/>
              <a:gd name="connsiteX2" fmla="*/ 581025 w 1933575"/>
              <a:gd name="connsiteY2" fmla="*/ 666750 h 2924175"/>
              <a:gd name="connsiteX3" fmla="*/ 209550 w 1933575"/>
              <a:gd name="connsiteY3" fmla="*/ 1438275 h 2924175"/>
              <a:gd name="connsiteX4" fmla="*/ 0 w 1933575"/>
              <a:gd name="connsiteY4" fmla="*/ 2590800 h 2924175"/>
              <a:gd name="connsiteX5" fmla="*/ 114300 w 1933575"/>
              <a:gd name="connsiteY5" fmla="*/ 2876550 h 2924175"/>
              <a:gd name="connsiteX6" fmla="*/ 800100 w 1933575"/>
              <a:gd name="connsiteY6" fmla="*/ 2924175 h 2924175"/>
              <a:gd name="connsiteX7" fmla="*/ 1057275 w 1933575"/>
              <a:gd name="connsiteY7" fmla="*/ 2581275 h 2924175"/>
              <a:gd name="connsiteX8" fmla="*/ 1552575 w 1933575"/>
              <a:gd name="connsiteY8" fmla="*/ 2133600 h 2924175"/>
              <a:gd name="connsiteX9" fmla="*/ 1428750 w 1933575"/>
              <a:gd name="connsiteY9" fmla="*/ 1323975 h 2924175"/>
              <a:gd name="connsiteX10" fmla="*/ 1428750 w 1933575"/>
              <a:gd name="connsiteY10" fmla="*/ 752475 h 2924175"/>
              <a:gd name="connsiteX11" fmla="*/ 1933575 w 1933575"/>
              <a:gd name="connsiteY11" fmla="*/ 200025 h 2924175"/>
              <a:gd name="connsiteX12" fmla="*/ 971550 w 1933575"/>
              <a:gd name="connsiteY12" fmla="*/ 0 h 292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33575" h="2924175">
                <a:moveTo>
                  <a:pt x="971550" y="0"/>
                </a:moveTo>
                <a:lnTo>
                  <a:pt x="971550" y="0"/>
                </a:lnTo>
                <a:lnTo>
                  <a:pt x="581025" y="666750"/>
                </a:lnTo>
                <a:lnTo>
                  <a:pt x="209550" y="1438275"/>
                </a:lnTo>
                <a:lnTo>
                  <a:pt x="0" y="2590800"/>
                </a:lnTo>
                <a:lnTo>
                  <a:pt x="114300" y="2876550"/>
                </a:lnTo>
                <a:lnTo>
                  <a:pt x="800100" y="2924175"/>
                </a:lnTo>
                <a:lnTo>
                  <a:pt x="1057275" y="2581275"/>
                </a:lnTo>
                <a:lnTo>
                  <a:pt x="1552575" y="2133600"/>
                </a:lnTo>
                <a:lnTo>
                  <a:pt x="1428750" y="1323975"/>
                </a:lnTo>
                <a:lnTo>
                  <a:pt x="1428750" y="752475"/>
                </a:lnTo>
                <a:lnTo>
                  <a:pt x="1933575" y="200025"/>
                </a:lnTo>
                <a:lnTo>
                  <a:pt x="971550" y="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EA1D3E43-6508-4309-B325-D1CCF20EEA87}"/>
              </a:ext>
            </a:extLst>
          </p:cNvPr>
          <p:cNvSpPr/>
          <p:nvPr/>
        </p:nvSpPr>
        <p:spPr>
          <a:xfrm>
            <a:off x="5172075" y="4486275"/>
            <a:ext cx="2571750" cy="1400175"/>
          </a:xfrm>
          <a:custGeom>
            <a:avLst/>
            <a:gdLst>
              <a:gd name="connsiteX0" fmla="*/ 0 w 2571750"/>
              <a:gd name="connsiteY0" fmla="*/ 523875 h 1400175"/>
              <a:gd name="connsiteX1" fmla="*/ 190500 w 2571750"/>
              <a:gd name="connsiteY1" fmla="*/ 952500 h 1400175"/>
              <a:gd name="connsiteX2" fmla="*/ 971550 w 2571750"/>
              <a:gd name="connsiteY2" fmla="*/ 1038225 h 1400175"/>
              <a:gd name="connsiteX3" fmla="*/ 1657350 w 2571750"/>
              <a:gd name="connsiteY3" fmla="*/ 1400175 h 1400175"/>
              <a:gd name="connsiteX4" fmla="*/ 1943100 w 2571750"/>
              <a:gd name="connsiteY4" fmla="*/ 952500 h 1400175"/>
              <a:gd name="connsiteX5" fmla="*/ 2571750 w 2571750"/>
              <a:gd name="connsiteY5" fmla="*/ 628650 h 1400175"/>
              <a:gd name="connsiteX6" fmla="*/ 2400300 w 2571750"/>
              <a:gd name="connsiteY6" fmla="*/ 171450 h 1400175"/>
              <a:gd name="connsiteX7" fmla="*/ 1562100 w 2571750"/>
              <a:gd name="connsiteY7" fmla="*/ 114300 h 1400175"/>
              <a:gd name="connsiteX8" fmla="*/ 1133475 w 2571750"/>
              <a:gd name="connsiteY8" fmla="*/ 0 h 1400175"/>
              <a:gd name="connsiteX9" fmla="*/ 923925 w 2571750"/>
              <a:gd name="connsiteY9" fmla="*/ 200025 h 1400175"/>
              <a:gd name="connsiteX10" fmla="*/ 762000 w 2571750"/>
              <a:gd name="connsiteY10" fmla="*/ 485775 h 1400175"/>
              <a:gd name="connsiteX11" fmla="*/ 0 w 2571750"/>
              <a:gd name="connsiteY11" fmla="*/ 523875 h 140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71750" h="1400175">
                <a:moveTo>
                  <a:pt x="0" y="523875"/>
                </a:moveTo>
                <a:lnTo>
                  <a:pt x="190500" y="952500"/>
                </a:lnTo>
                <a:lnTo>
                  <a:pt x="971550" y="1038225"/>
                </a:lnTo>
                <a:lnTo>
                  <a:pt x="1657350" y="1400175"/>
                </a:lnTo>
                <a:lnTo>
                  <a:pt x="1943100" y="952500"/>
                </a:lnTo>
                <a:lnTo>
                  <a:pt x="2571750" y="628650"/>
                </a:lnTo>
                <a:lnTo>
                  <a:pt x="2400300" y="171450"/>
                </a:lnTo>
                <a:lnTo>
                  <a:pt x="1562100" y="114300"/>
                </a:lnTo>
                <a:lnTo>
                  <a:pt x="1133475" y="0"/>
                </a:lnTo>
                <a:lnTo>
                  <a:pt x="923925" y="200025"/>
                </a:lnTo>
                <a:lnTo>
                  <a:pt x="762000" y="485775"/>
                </a:lnTo>
                <a:lnTo>
                  <a:pt x="0" y="523875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心形 62">
            <a:extLst>
              <a:ext uri="{FF2B5EF4-FFF2-40B4-BE49-F238E27FC236}">
                <a16:creationId xmlns:a16="http://schemas.microsoft.com/office/drawing/2014/main" id="{33DF7878-03D9-460A-B7A9-57E1E6AD1642}"/>
              </a:ext>
            </a:extLst>
          </p:cNvPr>
          <p:cNvSpPr>
            <a:spLocks noChangeAspect="1"/>
          </p:cNvSpPr>
          <p:nvPr/>
        </p:nvSpPr>
        <p:spPr>
          <a:xfrm>
            <a:off x="3936660" y="352678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心形 63">
            <a:extLst>
              <a:ext uri="{FF2B5EF4-FFF2-40B4-BE49-F238E27FC236}">
                <a16:creationId xmlns:a16="http://schemas.microsoft.com/office/drawing/2014/main" id="{96CFFBF7-1A8F-4270-8A67-E4D2E98C55AE}"/>
              </a:ext>
            </a:extLst>
          </p:cNvPr>
          <p:cNvSpPr>
            <a:spLocks noChangeAspect="1"/>
          </p:cNvSpPr>
          <p:nvPr/>
        </p:nvSpPr>
        <p:spPr>
          <a:xfrm>
            <a:off x="5867911" y="3413155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心形 67">
            <a:extLst>
              <a:ext uri="{FF2B5EF4-FFF2-40B4-BE49-F238E27FC236}">
                <a16:creationId xmlns:a16="http://schemas.microsoft.com/office/drawing/2014/main" id="{E1D428DA-C1E4-4B5C-8FBE-0C9EF0C76038}"/>
              </a:ext>
            </a:extLst>
          </p:cNvPr>
          <p:cNvSpPr>
            <a:spLocks noChangeAspect="1"/>
          </p:cNvSpPr>
          <p:nvPr/>
        </p:nvSpPr>
        <p:spPr>
          <a:xfrm>
            <a:off x="6317347" y="5004538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681EB017-EAAF-4E42-A6BE-53CB62E716FC}"/>
              </a:ext>
            </a:extLst>
          </p:cNvPr>
          <p:cNvSpPr txBox="1"/>
          <p:nvPr/>
        </p:nvSpPr>
        <p:spPr>
          <a:xfrm>
            <a:off x="242182" y="921063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第三次迭代：计算每个样本点的归属值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93A69E72-75F6-42F4-BBB7-FAFAF37526D7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393BDB78-B32C-4A38-9313-061113955241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478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目录</a:t>
            </a:r>
            <a:endParaRPr lang="en-US" altLang="zh-CN" sz="3200" b="1" dirty="0">
              <a:solidFill>
                <a:srgbClr val="0A05DF"/>
              </a:solidFill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3983" y="1383181"/>
            <a:ext cx="1130149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聚类算法概述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均值算法总结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77404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3" name="心形 62">
            <a:extLst>
              <a:ext uri="{FF2B5EF4-FFF2-40B4-BE49-F238E27FC236}">
                <a16:creationId xmlns:a16="http://schemas.microsoft.com/office/drawing/2014/main" id="{33DF7878-03D9-460A-B7A9-57E1E6AD1642}"/>
              </a:ext>
            </a:extLst>
          </p:cNvPr>
          <p:cNvSpPr>
            <a:spLocks noChangeAspect="1"/>
          </p:cNvSpPr>
          <p:nvPr/>
        </p:nvSpPr>
        <p:spPr>
          <a:xfrm>
            <a:off x="3936660" y="352678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心形 63">
            <a:extLst>
              <a:ext uri="{FF2B5EF4-FFF2-40B4-BE49-F238E27FC236}">
                <a16:creationId xmlns:a16="http://schemas.microsoft.com/office/drawing/2014/main" id="{96CFFBF7-1A8F-4270-8A67-E4D2E98C55AE}"/>
              </a:ext>
            </a:extLst>
          </p:cNvPr>
          <p:cNvSpPr>
            <a:spLocks noChangeAspect="1"/>
          </p:cNvSpPr>
          <p:nvPr/>
        </p:nvSpPr>
        <p:spPr>
          <a:xfrm>
            <a:off x="5867911" y="3413155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心形 67">
            <a:extLst>
              <a:ext uri="{FF2B5EF4-FFF2-40B4-BE49-F238E27FC236}">
                <a16:creationId xmlns:a16="http://schemas.microsoft.com/office/drawing/2014/main" id="{E1D428DA-C1E4-4B5C-8FBE-0C9EF0C76038}"/>
              </a:ext>
            </a:extLst>
          </p:cNvPr>
          <p:cNvSpPr>
            <a:spLocks noChangeAspect="1"/>
          </p:cNvSpPr>
          <p:nvPr/>
        </p:nvSpPr>
        <p:spPr>
          <a:xfrm>
            <a:off x="6317347" y="5004538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C2D39C9E-B85A-41EF-8361-14E5F8EAFCA9}"/>
              </a:ext>
            </a:extLst>
          </p:cNvPr>
          <p:cNvSpPr/>
          <p:nvPr/>
        </p:nvSpPr>
        <p:spPr>
          <a:xfrm>
            <a:off x="2438400" y="2847975"/>
            <a:ext cx="2438400" cy="1943100"/>
          </a:xfrm>
          <a:custGeom>
            <a:avLst/>
            <a:gdLst>
              <a:gd name="connsiteX0" fmla="*/ 457200 w 2438400"/>
              <a:gd name="connsiteY0" fmla="*/ 57150 h 1943100"/>
              <a:gd name="connsiteX1" fmla="*/ 0 w 2438400"/>
              <a:gd name="connsiteY1" fmla="*/ 476250 h 1943100"/>
              <a:gd name="connsiteX2" fmla="*/ 438150 w 2438400"/>
              <a:gd name="connsiteY2" fmla="*/ 1390650 h 1943100"/>
              <a:gd name="connsiteX3" fmla="*/ 1419225 w 2438400"/>
              <a:gd name="connsiteY3" fmla="*/ 1943100 h 1943100"/>
              <a:gd name="connsiteX4" fmla="*/ 2438400 w 2438400"/>
              <a:gd name="connsiteY4" fmla="*/ 1533525 h 1943100"/>
              <a:gd name="connsiteX5" fmla="*/ 2152650 w 2438400"/>
              <a:gd name="connsiteY5" fmla="*/ 514350 h 1943100"/>
              <a:gd name="connsiteX6" fmla="*/ 1362075 w 2438400"/>
              <a:gd name="connsiteY6" fmla="*/ 0 h 1943100"/>
              <a:gd name="connsiteX7" fmla="*/ 457200 w 2438400"/>
              <a:gd name="connsiteY7" fmla="*/ 5715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8400" h="1943100">
                <a:moveTo>
                  <a:pt x="457200" y="57150"/>
                </a:moveTo>
                <a:lnTo>
                  <a:pt x="0" y="476250"/>
                </a:lnTo>
                <a:lnTo>
                  <a:pt x="438150" y="1390650"/>
                </a:lnTo>
                <a:lnTo>
                  <a:pt x="1419225" y="1943100"/>
                </a:lnTo>
                <a:lnTo>
                  <a:pt x="2438400" y="1533525"/>
                </a:lnTo>
                <a:lnTo>
                  <a:pt x="2152650" y="514350"/>
                </a:lnTo>
                <a:lnTo>
                  <a:pt x="1362075" y="0"/>
                </a:lnTo>
                <a:lnTo>
                  <a:pt x="457200" y="57150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F9E4536-BC10-48BF-B16B-3F085EF07C03}"/>
              </a:ext>
            </a:extLst>
          </p:cNvPr>
          <p:cNvSpPr/>
          <p:nvPr/>
        </p:nvSpPr>
        <p:spPr>
          <a:xfrm>
            <a:off x="4848225" y="1952625"/>
            <a:ext cx="2114550" cy="2457450"/>
          </a:xfrm>
          <a:custGeom>
            <a:avLst/>
            <a:gdLst>
              <a:gd name="connsiteX0" fmla="*/ 514350 w 2114550"/>
              <a:gd name="connsiteY0" fmla="*/ 0 h 2457450"/>
              <a:gd name="connsiteX1" fmla="*/ 0 w 2114550"/>
              <a:gd name="connsiteY1" fmla="*/ 1076325 h 2457450"/>
              <a:gd name="connsiteX2" fmla="*/ 285750 w 2114550"/>
              <a:gd name="connsiteY2" fmla="*/ 2390775 h 2457450"/>
              <a:gd name="connsiteX3" fmla="*/ 733425 w 2114550"/>
              <a:gd name="connsiteY3" fmla="*/ 2457450 h 2457450"/>
              <a:gd name="connsiteX4" fmla="*/ 1800225 w 2114550"/>
              <a:gd name="connsiteY4" fmla="*/ 2181225 h 2457450"/>
              <a:gd name="connsiteX5" fmla="*/ 1657350 w 2114550"/>
              <a:gd name="connsiteY5" fmla="*/ 1066800 h 2457450"/>
              <a:gd name="connsiteX6" fmla="*/ 2114550 w 2114550"/>
              <a:gd name="connsiteY6" fmla="*/ 276225 h 2457450"/>
              <a:gd name="connsiteX7" fmla="*/ 514350 w 2114550"/>
              <a:gd name="connsiteY7" fmla="*/ 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14550" h="2457450">
                <a:moveTo>
                  <a:pt x="514350" y="0"/>
                </a:moveTo>
                <a:lnTo>
                  <a:pt x="0" y="1076325"/>
                </a:lnTo>
                <a:lnTo>
                  <a:pt x="285750" y="2390775"/>
                </a:lnTo>
                <a:lnTo>
                  <a:pt x="733425" y="2457450"/>
                </a:lnTo>
                <a:lnTo>
                  <a:pt x="1800225" y="2181225"/>
                </a:lnTo>
                <a:lnTo>
                  <a:pt x="1657350" y="1066800"/>
                </a:lnTo>
                <a:lnTo>
                  <a:pt x="2114550" y="276225"/>
                </a:lnTo>
                <a:lnTo>
                  <a:pt x="514350" y="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A427A25E-35A7-4258-8354-B1C274E461B6}"/>
              </a:ext>
            </a:extLst>
          </p:cNvPr>
          <p:cNvSpPr/>
          <p:nvPr/>
        </p:nvSpPr>
        <p:spPr>
          <a:xfrm>
            <a:off x="5114925" y="4314825"/>
            <a:ext cx="2438400" cy="1457325"/>
          </a:xfrm>
          <a:custGeom>
            <a:avLst/>
            <a:gdLst>
              <a:gd name="connsiteX0" fmla="*/ 476250 w 2438400"/>
              <a:gd name="connsiteY0" fmla="*/ 266700 h 1457325"/>
              <a:gd name="connsiteX1" fmla="*/ 0 w 2438400"/>
              <a:gd name="connsiteY1" fmla="*/ 266700 h 1457325"/>
              <a:gd name="connsiteX2" fmla="*/ 47625 w 2438400"/>
              <a:gd name="connsiteY2" fmla="*/ 942975 h 1457325"/>
              <a:gd name="connsiteX3" fmla="*/ 885825 w 2438400"/>
              <a:gd name="connsiteY3" fmla="*/ 1047750 h 1457325"/>
              <a:gd name="connsiteX4" fmla="*/ 1638300 w 2438400"/>
              <a:gd name="connsiteY4" fmla="*/ 1457325 h 1457325"/>
              <a:gd name="connsiteX5" fmla="*/ 2095500 w 2438400"/>
              <a:gd name="connsiteY5" fmla="*/ 1000125 h 1457325"/>
              <a:gd name="connsiteX6" fmla="*/ 2438400 w 2438400"/>
              <a:gd name="connsiteY6" fmla="*/ 647700 h 1457325"/>
              <a:gd name="connsiteX7" fmla="*/ 933450 w 2438400"/>
              <a:gd name="connsiteY7" fmla="*/ 0 h 1457325"/>
              <a:gd name="connsiteX8" fmla="*/ 476250 w 2438400"/>
              <a:gd name="connsiteY8" fmla="*/ 266700 h 145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400" h="1457325">
                <a:moveTo>
                  <a:pt x="476250" y="266700"/>
                </a:moveTo>
                <a:lnTo>
                  <a:pt x="0" y="266700"/>
                </a:lnTo>
                <a:lnTo>
                  <a:pt x="47625" y="942975"/>
                </a:lnTo>
                <a:lnTo>
                  <a:pt x="885825" y="1047750"/>
                </a:lnTo>
                <a:lnTo>
                  <a:pt x="1638300" y="1457325"/>
                </a:lnTo>
                <a:lnTo>
                  <a:pt x="2095500" y="1000125"/>
                </a:lnTo>
                <a:lnTo>
                  <a:pt x="2438400" y="647700"/>
                </a:lnTo>
                <a:lnTo>
                  <a:pt x="933450" y="0"/>
                </a:lnTo>
                <a:lnTo>
                  <a:pt x="476250" y="26670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5C06C37E-A9EB-4DC4-AE87-193CAB168A7E}"/>
              </a:ext>
            </a:extLst>
          </p:cNvPr>
          <p:cNvSpPr txBox="1"/>
          <p:nvPr/>
        </p:nvSpPr>
        <p:spPr>
          <a:xfrm>
            <a:off x="242183" y="921062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第三次迭代：计算每个样本点的归属值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08B645CD-31AE-4089-8F7B-BDD2F8BD52A4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9" name="直接连接符 68">
            <a:extLst>
              <a:ext uri="{FF2B5EF4-FFF2-40B4-BE49-F238E27FC236}">
                <a16:creationId xmlns:a16="http://schemas.microsoft.com/office/drawing/2014/main" id="{9FA57772-850F-40AB-9F78-A0F17E91F7F1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7414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3" name="心形 62">
            <a:extLst>
              <a:ext uri="{FF2B5EF4-FFF2-40B4-BE49-F238E27FC236}">
                <a16:creationId xmlns:a16="http://schemas.microsoft.com/office/drawing/2014/main" id="{33DF7878-03D9-460A-B7A9-57E1E6AD1642}"/>
              </a:ext>
            </a:extLst>
          </p:cNvPr>
          <p:cNvSpPr>
            <a:spLocks noChangeAspect="1"/>
          </p:cNvSpPr>
          <p:nvPr/>
        </p:nvSpPr>
        <p:spPr>
          <a:xfrm>
            <a:off x="3936660" y="3526784"/>
            <a:ext cx="182880" cy="182880"/>
          </a:xfrm>
          <a:prstGeom prst="hear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心形 63">
            <a:extLst>
              <a:ext uri="{FF2B5EF4-FFF2-40B4-BE49-F238E27FC236}">
                <a16:creationId xmlns:a16="http://schemas.microsoft.com/office/drawing/2014/main" id="{96CFFBF7-1A8F-4270-8A67-E4D2E98C55AE}"/>
              </a:ext>
            </a:extLst>
          </p:cNvPr>
          <p:cNvSpPr>
            <a:spLocks noChangeAspect="1"/>
          </p:cNvSpPr>
          <p:nvPr/>
        </p:nvSpPr>
        <p:spPr>
          <a:xfrm>
            <a:off x="5867911" y="3413155"/>
            <a:ext cx="182880" cy="182880"/>
          </a:xfrm>
          <a:prstGeom prst="hear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心形 67">
            <a:extLst>
              <a:ext uri="{FF2B5EF4-FFF2-40B4-BE49-F238E27FC236}">
                <a16:creationId xmlns:a16="http://schemas.microsoft.com/office/drawing/2014/main" id="{E1D428DA-C1E4-4B5C-8FBE-0C9EF0C76038}"/>
              </a:ext>
            </a:extLst>
          </p:cNvPr>
          <p:cNvSpPr>
            <a:spLocks noChangeAspect="1"/>
          </p:cNvSpPr>
          <p:nvPr/>
        </p:nvSpPr>
        <p:spPr>
          <a:xfrm>
            <a:off x="6317347" y="5004538"/>
            <a:ext cx="182880" cy="182880"/>
          </a:xfrm>
          <a:prstGeom prst="hear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C2D39C9E-B85A-41EF-8361-14E5F8EAFCA9}"/>
              </a:ext>
            </a:extLst>
          </p:cNvPr>
          <p:cNvSpPr/>
          <p:nvPr/>
        </p:nvSpPr>
        <p:spPr>
          <a:xfrm>
            <a:off x="2438400" y="2847975"/>
            <a:ext cx="2438400" cy="1943100"/>
          </a:xfrm>
          <a:custGeom>
            <a:avLst/>
            <a:gdLst>
              <a:gd name="connsiteX0" fmla="*/ 457200 w 2438400"/>
              <a:gd name="connsiteY0" fmla="*/ 57150 h 1943100"/>
              <a:gd name="connsiteX1" fmla="*/ 0 w 2438400"/>
              <a:gd name="connsiteY1" fmla="*/ 476250 h 1943100"/>
              <a:gd name="connsiteX2" fmla="*/ 438150 w 2438400"/>
              <a:gd name="connsiteY2" fmla="*/ 1390650 h 1943100"/>
              <a:gd name="connsiteX3" fmla="*/ 1419225 w 2438400"/>
              <a:gd name="connsiteY3" fmla="*/ 1943100 h 1943100"/>
              <a:gd name="connsiteX4" fmla="*/ 2438400 w 2438400"/>
              <a:gd name="connsiteY4" fmla="*/ 1533525 h 1943100"/>
              <a:gd name="connsiteX5" fmla="*/ 2152650 w 2438400"/>
              <a:gd name="connsiteY5" fmla="*/ 514350 h 1943100"/>
              <a:gd name="connsiteX6" fmla="*/ 1362075 w 2438400"/>
              <a:gd name="connsiteY6" fmla="*/ 0 h 1943100"/>
              <a:gd name="connsiteX7" fmla="*/ 457200 w 2438400"/>
              <a:gd name="connsiteY7" fmla="*/ 5715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8400" h="1943100">
                <a:moveTo>
                  <a:pt x="457200" y="57150"/>
                </a:moveTo>
                <a:lnTo>
                  <a:pt x="0" y="476250"/>
                </a:lnTo>
                <a:lnTo>
                  <a:pt x="438150" y="1390650"/>
                </a:lnTo>
                <a:lnTo>
                  <a:pt x="1419225" y="1943100"/>
                </a:lnTo>
                <a:lnTo>
                  <a:pt x="2438400" y="1533525"/>
                </a:lnTo>
                <a:lnTo>
                  <a:pt x="2152650" y="514350"/>
                </a:lnTo>
                <a:lnTo>
                  <a:pt x="1362075" y="0"/>
                </a:lnTo>
                <a:lnTo>
                  <a:pt x="457200" y="57150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F9E4536-BC10-48BF-B16B-3F085EF07C03}"/>
              </a:ext>
            </a:extLst>
          </p:cNvPr>
          <p:cNvSpPr/>
          <p:nvPr/>
        </p:nvSpPr>
        <p:spPr>
          <a:xfrm>
            <a:off x="4848225" y="1952625"/>
            <a:ext cx="2114550" cy="2457450"/>
          </a:xfrm>
          <a:custGeom>
            <a:avLst/>
            <a:gdLst>
              <a:gd name="connsiteX0" fmla="*/ 514350 w 2114550"/>
              <a:gd name="connsiteY0" fmla="*/ 0 h 2457450"/>
              <a:gd name="connsiteX1" fmla="*/ 0 w 2114550"/>
              <a:gd name="connsiteY1" fmla="*/ 1076325 h 2457450"/>
              <a:gd name="connsiteX2" fmla="*/ 285750 w 2114550"/>
              <a:gd name="connsiteY2" fmla="*/ 2390775 h 2457450"/>
              <a:gd name="connsiteX3" fmla="*/ 733425 w 2114550"/>
              <a:gd name="connsiteY3" fmla="*/ 2457450 h 2457450"/>
              <a:gd name="connsiteX4" fmla="*/ 1800225 w 2114550"/>
              <a:gd name="connsiteY4" fmla="*/ 2181225 h 2457450"/>
              <a:gd name="connsiteX5" fmla="*/ 1657350 w 2114550"/>
              <a:gd name="connsiteY5" fmla="*/ 1066800 h 2457450"/>
              <a:gd name="connsiteX6" fmla="*/ 2114550 w 2114550"/>
              <a:gd name="connsiteY6" fmla="*/ 276225 h 2457450"/>
              <a:gd name="connsiteX7" fmla="*/ 514350 w 2114550"/>
              <a:gd name="connsiteY7" fmla="*/ 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14550" h="2457450">
                <a:moveTo>
                  <a:pt x="514350" y="0"/>
                </a:moveTo>
                <a:lnTo>
                  <a:pt x="0" y="1076325"/>
                </a:lnTo>
                <a:lnTo>
                  <a:pt x="285750" y="2390775"/>
                </a:lnTo>
                <a:lnTo>
                  <a:pt x="733425" y="2457450"/>
                </a:lnTo>
                <a:lnTo>
                  <a:pt x="1800225" y="2181225"/>
                </a:lnTo>
                <a:lnTo>
                  <a:pt x="1657350" y="1066800"/>
                </a:lnTo>
                <a:lnTo>
                  <a:pt x="2114550" y="276225"/>
                </a:lnTo>
                <a:lnTo>
                  <a:pt x="514350" y="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A427A25E-35A7-4258-8354-B1C274E461B6}"/>
              </a:ext>
            </a:extLst>
          </p:cNvPr>
          <p:cNvSpPr/>
          <p:nvPr/>
        </p:nvSpPr>
        <p:spPr>
          <a:xfrm>
            <a:off x="5114925" y="4314825"/>
            <a:ext cx="2438400" cy="1457325"/>
          </a:xfrm>
          <a:custGeom>
            <a:avLst/>
            <a:gdLst>
              <a:gd name="connsiteX0" fmla="*/ 476250 w 2438400"/>
              <a:gd name="connsiteY0" fmla="*/ 266700 h 1457325"/>
              <a:gd name="connsiteX1" fmla="*/ 0 w 2438400"/>
              <a:gd name="connsiteY1" fmla="*/ 266700 h 1457325"/>
              <a:gd name="connsiteX2" fmla="*/ 47625 w 2438400"/>
              <a:gd name="connsiteY2" fmla="*/ 942975 h 1457325"/>
              <a:gd name="connsiteX3" fmla="*/ 885825 w 2438400"/>
              <a:gd name="connsiteY3" fmla="*/ 1047750 h 1457325"/>
              <a:gd name="connsiteX4" fmla="*/ 1638300 w 2438400"/>
              <a:gd name="connsiteY4" fmla="*/ 1457325 h 1457325"/>
              <a:gd name="connsiteX5" fmla="*/ 2095500 w 2438400"/>
              <a:gd name="connsiteY5" fmla="*/ 1000125 h 1457325"/>
              <a:gd name="connsiteX6" fmla="*/ 2438400 w 2438400"/>
              <a:gd name="connsiteY6" fmla="*/ 647700 h 1457325"/>
              <a:gd name="connsiteX7" fmla="*/ 933450 w 2438400"/>
              <a:gd name="connsiteY7" fmla="*/ 0 h 1457325"/>
              <a:gd name="connsiteX8" fmla="*/ 476250 w 2438400"/>
              <a:gd name="connsiteY8" fmla="*/ 266700 h 145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400" h="1457325">
                <a:moveTo>
                  <a:pt x="476250" y="266700"/>
                </a:moveTo>
                <a:lnTo>
                  <a:pt x="0" y="266700"/>
                </a:lnTo>
                <a:lnTo>
                  <a:pt x="47625" y="942975"/>
                </a:lnTo>
                <a:lnTo>
                  <a:pt x="885825" y="1047750"/>
                </a:lnTo>
                <a:lnTo>
                  <a:pt x="1638300" y="1457325"/>
                </a:lnTo>
                <a:lnTo>
                  <a:pt x="2095500" y="1000125"/>
                </a:lnTo>
                <a:lnTo>
                  <a:pt x="2438400" y="647700"/>
                </a:lnTo>
                <a:lnTo>
                  <a:pt x="933450" y="0"/>
                </a:lnTo>
                <a:lnTo>
                  <a:pt x="476250" y="26670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心形 59">
            <a:extLst>
              <a:ext uri="{FF2B5EF4-FFF2-40B4-BE49-F238E27FC236}">
                <a16:creationId xmlns:a16="http://schemas.microsoft.com/office/drawing/2014/main" id="{49F1AEAB-6EC8-41E9-A0C2-EEAC7A3CC547}"/>
              </a:ext>
            </a:extLst>
          </p:cNvPr>
          <p:cNvSpPr>
            <a:spLocks noChangeAspect="1"/>
          </p:cNvSpPr>
          <p:nvPr/>
        </p:nvSpPr>
        <p:spPr>
          <a:xfrm>
            <a:off x="3757457" y="366019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心形 61">
            <a:extLst>
              <a:ext uri="{FF2B5EF4-FFF2-40B4-BE49-F238E27FC236}">
                <a16:creationId xmlns:a16="http://schemas.microsoft.com/office/drawing/2014/main" id="{66E4552C-6838-4819-9C93-289693C53943}"/>
              </a:ext>
            </a:extLst>
          </p:cNvPr>
          <p:cNvSpPr>
            <a:spLocks noChangeAspect="1"/>
          </p:cNvSpPr>
          <p:nvPr/>
        </p:nvSpPr>
        <p:spPr>
          <a:xfrm>
            <a:off x="5773692" y="2870880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心形 68">
            <a:extLst>
              <a:ext uri="{FF2B5EF4-FFF2-40B4-BE49-F238E27FC236}">
                <a16:creationId xmlns:a16="http://schemas.microsoft.com/office/drawing/2014/main" id="{A8CDAD78-358C-42EA-930E-FA28CD675BBF}"/>
              </a:ext>
            </a:extLst>
          </p:cNvPr>
          <p:cNvSpPr>
            <a:spLocks noChangeAspect="1"/>
          </p:cNvSpPr>
          <p:nvPr/>
        </p:nvSpPr>
        <p:spPr>
          <a:xfrm>
            <a:off x="6024632" y="486147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6BAABA01-BFD9-4FD8-BA43-3407AF566EA4}"/>
              </a:ext>
            </a:extLst>
          </p:cNvPr>
          <p:cNvSpPr txBox="1"/>
          <p:nvPr/>
        </p:nvSpPr>
        <p:spPr>
          <a:xfrm>
            <a:off x="242181" y="921057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第三次迭代：更新每个簇的中心</a:t>
            </a:r>
            <a:endParaRPr lang="en-CA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03989369-45B1-47D2-857C-73974500B78F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2" name="直接连接符 71">
            <a:extLst>
              <a:ext uri="{FF2B5EF4-FFF2-40B4-BE49-F238E27FC236}">
                <a16:creationId xmlns:a16="http://schemas.microsoft.com/office/drawing/2014/main" id="{D1AAD5C6-3E85-40FC-BDD7-71557B25B215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8844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C2D39C9E-B85A-41EF-8361-14E5F8EAFCA9}"/>
              </a:ext>
            </a:extLst>
          </p:cNvPr>
          <p:cNvSpPr/>
          <p:nvPr/>
        </p:nvSpPr>
        <p:spPr>
          <a:xfrm>
            <a:off x="2438400" y="2847975"/>
            <a:ext cx="2438400" cy="1943100"/>
          </a:xfrm>
          <a:custGeom>
            <a:avLst/>
            <a:gdLst>
              <a:gd name="connsiteX0" fmla="*/ 457200 w 2438400"/>
              <a:gd name="connsiteY0" fmla="*/ 57150 h 1943100"/>
              <a:gd name="connsiteX1" fmla="*/ 0 w 2438400"/>
              <a:gd name="connsiteY1" fmla="*/ 476250 h 1943100"/>
              <a:gd name="connsiteX2" fmla="*/ 438150 w 2438400"/>
              <a:gd name="connsiteY2" fmla="*/ 1390650 h 1943100"/>
              <a:gd name="connsiteX3" fmla="*/ 1419225 w 2438400"/>
              <a:gd name="connsiteY3" fmla="*/ 1943100 h 1943100"/>
              <a:gd name="connsiteX4" fmla="*/ 2438400 w 2438400"/>
              <a:gd name="connsiteY4" fmla="*/ 1533525 h 1943100"/>
              <a:gd name="connsiteX5" fmla="*/ 2152650 w 2438400"/>
              <a:gd name="connsiteY5" fmla="*/ 514350 h 1943100"/>
              <a:gd name="connsiteX6" fmla="*/ 1362075 w 2438400"/>
              <a:gd name="connsiteY6" fmla="*/ 0 h 1943100"/>
              <a:gd name="connsiteX7" fmla="*/ 457200 w 2438400"/>
              <a:gd name="connsiteY7" fmla="*/ 5715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8400" h="1943100">
                <a:moveTo>
                  <a:pt x="457200" y="57150"/>
                </a:moveTo>
                <a:lnTo>
                  <a:pt x="0" y="476250"/>
                </a:lnTo>
                <a:lnTo>
                  <a:pt x="438150" y="1390650"/>
                </a:lnTo>
                <a:lnTo>
                  <a:pt x="1419225" y="1943100"/>
                </a:lnTo>
                <a:lnTo>
                  <a:pt x="2438400" y="1533525"/>
                </a:lnTo>
                <a:lnTo>
                  <a:pt x="2152650" y="514350"/>
                </a:lnTo>
                <a:lnTo>
                  <a:pt x="1362075" y="0"/>
                </a:lnTo>
                <a:lnTo>
                  <a:pt x="457200" y="57150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F9E4536-BC10-48BF-B16B-3F085EF07C03}"/>
              </a:ext>
            </a:extLst>
          </p:cNvPr>
          <p:cNvSpPr/>
          <p:nvPr/>
        </p:nvSpPr>
        <p:spPr>
          <a:xfrm>
            <a:off x="4848225" y="1952625"/>
            <a:ext cx="2114550" cy="2457450"/>
          </a:xfrm>
          <a:custGeom>
            <a:avLst/>
            <a:gdLst>
              <a:gd name="connsiteX0" fmla="*/ 514350 w 2114550"/>
              <a:gd name="connsiteY0" fmla="*/ 0 h 2457450"/>
              <a:gd name="connsiteX1" fmla="*/ 0 w 2114550"/>
              <a:gd name="connsiteY1" fmla="*/ 1076325 h 2457450"/>
              <a:gd name="connsiteX2" fmla="*/ 285750 w 2114550"/>
              <a:gd name="connsiteY2" fmla="*/ 2390775 h 2457450"/>
              <a:gd name="connsiteX3" fmla="*/ 733425 w 2114550"/>
              <a:gd name="connsiteY3" fmla="*/ 2457450 h 2457450"/>
              <a:gd name="connsiteX4" fmla="*/ 1800225 w 2114550"/>
              <a:gd name="connsiteY4" fmla="*/ 2181225 h 2457450"/>
              <a:gd name="connsiteX5" fmla="*/ 1657350 w 2114550"/>
              <a:gd name="connsiteY5" fmla="*/ 1066800 h 2457450"/>
              <a:gd name="connsiteX6" fmla="*/ 2114550 w 2114550"/>
              <a:gd name="connsiteY6" fmla="*/ 276225 h 2457450"/>
              <a:gd name="connsiteX7" fmla="*/ 514350 w 2114550"/>
              <a:gd name="connsiteY7" fmla="*/ 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14550" h="2457450">
                <a:moveTo>
                  <a:pt x="514350" y="0"/>
                </a:moveTo>
                <a:lnTo>
                  <a:pt x="0" y="1076325"/>
                </a:lnTo>
                <a:lnTo>
                  <a:pt x="285750" y="2390775"/>
                </a:lnTo>
                <a:lnTo>
                  <a:pt x="733425" y="2457450"/>
                </a:lnTo>
                <a:lnTo>
                  <a:pt x="1800225" y="2181225"/>
                </a:lnTo>
                <a:lnTo>
                  <a:pt x="1657350" y="1066800"/>
                </a:lnTo>
                <a:lnTo>
                  <a:pt x="2114550" y="276225"/>
                </a:lnTo>
                <a:lnTo>
                  <a:pt x="514350" y="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A427A25E-35A7-4258-8354-B1C274E461B6}"/>
              </a:ext>
            </a:extLst>
          </p:cNvPr>
          <p:cNvSpPr/>
          <p:nvPr/>
        </p:nvSpPr>
        <p:spPr>
          <a:xfrm>
            <a:off x="5114925" y="4314825"/>
            <a:ext cx="2438400" cy="1457325"/>
          </a:xfrm>
          <a:custGeom>
            <a:avLst/>
            <a:gdLst>
              <a:gd name="connsiteX0" fmla="*/ 476250 w 2438400"/>
              <a:gd name="connsiteY0" fmla="*/ 266700 h 1457325"/>
              <a:gd name="connsiteX1" fmla="*/ 0 w 2438400"/>
              <a:gd name="connsiteY1" fmla="*/ 266700 h 1457325"/>
              <a:gd name="connsiteX2" fmla="*/ 47625 w 2438400"/>
              <a:gd name="connsiteY2" fmla="*/ 942975 h 1457325"/>
              <a:gd name="connsiteX3" fmla="*/ 885825 w 2438400"/>
              <a:gd name="connsiteY3" fmla="*/ 1047750 h 1457325"/>
              <a:gd name="connsiteX4" fmla="*/ 1638300 w 2438400"/>
              <a:gd name="connsiteY4" fmla="*/ 1457325 h 1457325"/>
              <a:gd name="connsiteX5" fmla="*/ 2095500 w 2438400"/>
              <a:gd name="connsiteY5" fmla="*/ 1000125 h 1457325"/>
              <a:gd name="connsiteX6" fmla="*/ 2438400 w 2438400"/>
              <a:gd name="connsiteY6" fmla="*/ 647700 h 1457325"/>
              <a:gd name="connsiteX7" fmla="*/ 933450 w 2438400"/>
              <a:gd name="connsiteY7" fmla="*/ 0 h 1457325"/>
              <a:gd name="connsiteX8" fmla="*/ 476250 w 2438400"/>
              <a:gd name="connsiteY8" fmla="*/ 266700 h 145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400" h="1457325">
                <a:moveTo>
                  <a:pt x="476250" y="266700"/>
                </a:moveTo>
                <a:lnTo>
                  <a:pt x="0" y="266700"/>
                </a:lnTo>
                <a:lnTo>
                  <a:pt x="47625" y="942975"/>
                </a:lnTo>
                <a:lnTo>
                  <a:pt x="885825" y="1047750"/>
                </a:lnTo>
                <a:lnTo>
                  <a:pt x="1638300" y="1457325"/>
                </a:lnTo>
                <a:lnTo>
                  <a:pt x="2095500" y="1000125"/>
                </a:lnTo>
                <a:lnTo>
                  <a:pt x="2438400" y="647700"/>
                </a:lnTo>
                <a:lnTo>
                  <a:pt x="933450" y="0"/>
                </a:lnTo>
                <a:lnTo>
                  <a:pt x="476250" y="26670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心形 59">
            <a:extLst>
              <a:ext uri="{FF2B5EF4-FFF2-40B4-BE49-F238E27FC236}">
                <a16:creationId xmlns:a16="http://schemas.microsoft.com/office/drawing/2014/main" id="{49F1AEAB-6EC8-41E9-A0C2-EEAC7A3CC547}"/>
              </a:ext>
            </a:extLst>
          </p:cNvPr>
          <p:cNvSpPr>
            <a:spLocks noChangeAspect="1"/>
          </p:cNvSpPr>
          <p:nvPr/>
        </p:nvSpPr>
        <p:spPr>
          <a:xfrm>
            <a:off x="3757457" y="366019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心形 61">
            <a:extLst>
              <a:ext uri="{FF2B5EF4-FFF2-40B4-BE49-F238E27FC236}">
                <a16:creationId xmlns:a16="http://schemas.microsoft.com/office/drawing/2014/main" id="{66E4552C-6838-4819-9C93-289693C53943}"/>
              </a:ext>
            </a:extLst>
          </p:cNvPr>
          <p:cNvSpPr>
            <a:spLocks noChangeAspect="1"/>
          </p:cNvSpPr>
          <p:nvPr/>
        </p:nvSpPr>
        <p:spPr>
          <a:xfrm>
            <a:off x="5773692" y="2870880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心形 68">
            <a:extLst>
              <a:ext uri="{FF2B5EF4-FFF2-40B4-BE49-F238E27FC236}">
                <a16:creationId xmlns:a16="http://schemas.microsoft.com/office/drawing/2014/main" id="{A8CDAD78-358C-42EA-930E-FA28CD675BBF}"/>
              </a:ext>
            </a:extLst>
          </p:cNvPr>
          <p:cNvSpPr>
            <a:spLocks noChangeAspect="1"/>
          </p:cNvSpPr>
          <p:nvPr/>
        </p:nvSpPr>
        <p:spPr>
          <a:xfrm>
            <a:off x="6024632" y="486147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03D6738D-4FFA-429A-B5C7-F348BB4BF46B}"/>
              </a:ext>
            </a:extLst>
          </p:cNvPr>
          <p:cNvSpPr txBox="1"/>
          <p:nvPr/>
        </p:nvSpPr>
        <p:spPr>
          <a:xfrm>
            <a:off x="242178" y="921058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第四次迭代：计算每个样本点的归属值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08DADA30-BE0F-4A45-BA33-75278638C61A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E81CD35E-8034-4F26-BAD6-C47B96871F59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9981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C2D39C9E-B85A-41EF-8361-14E5F8EAFCA9}"/>
              </a:ext>
            </a:extLst>
          </p:cNvPr>
          <p:cNvSpPr/>
          <p:nvPr/>
        </p:nvSpPr>
        <p:spPr>
          <a:xfrm>
            <a:off x="2438400" y="2847975"/>
            <a:ext cx="2438400" cy="1943100"/>
          </a:xfrm>
          <a:custGeom>
            <a:avLst/>
            <a:gdLst>
              <a:gd name="connsiteX0" fmla="*/ 457200 w 2438400"/>
              <a:gd name="connsiteY0" fmla="*/ 57150 h 1943100"/>
              <a:gd name="connsiteX1" fmla="*/ 0 w 2438400"/>
              <a:gd name="connsiteY1" fmla="*/ 476250 h 1943100"/>
              <a:gd name="connsiteX2" fmla="*/ 438150 w 2438400"/>
              <a:gd name="connsiteY2" fmla="*/ 1390650 h 1943100"/>
              <a:gd name="connsiteX3" fmla="*/ 1419225 w 2438400"/>
              <a:gd name="connsiteY3" fmla="*/ 1943100 h 1943100"/>
              <a:gd name="connsiteX4" fmla="*/ 2438400 w 2438400"/>
              <a:gd name="connsiteY4" fmla="*/ 1533525 h 1943100"/>
              <a:gd name="connsiteX5" fmla="*/ 2152650 w 2438400"/>
              <a:gd name="connsiteY5" fmla="*/ 514350 h 1943100"/>
              <a:gd name="connsiteX6" fmla="*/ 1362075 w 2438400"/>
              <a:gd name="connsiteY6" fmla="*/ 0 h 1943100"/>
              <a:gd name="connsiteX7" fmla="*/ 457200 w 2438400"/>
              <a:gd name="connsiteY7" fmla="*/ 5715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8400" h="1943100">
                <a:moveTo>
                  <a:pt x="457200" y="57150"/>
                </a:moveTo>
                <a:lnTo>
                  <a:pt x="0" y="476250"/>
                </a:lnTo>
                <a:lnTo>
                  <a:pt x="438150" y="1390650"/>
                </a:lnTo>
                <a:lnTo>
                  <a:pt x="1419225" y="1943100"/>
                </a:lnTo>
                <a:lnTo>
                  <a:pt x="2438400" y="1533525"/>
                </a:lnTo>
                <a:lnTo>
                  <a:pt x="2152650" y="514350"/>
                </a:lnTo>
                <a:lnTo>
                  <a:pt x="1362075" y="0"/>
                </a:lnTo>
                <a:lnTo>
                  <a:pt x="457200" y="57150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心形 59">
            <a:extLst>
              <a:ext uri="{FF2B5EF4-FFF2-40B4-BE49-F238E27FC236}">
                <a16:creationId xmlns:a16="http://schemas.microsoft.com/office/drawing/2014/main" id="{49F1AEAB-6EC8-41E9-A0C2-EEAC7A3CC547}"/>
              </a:ext>
            </a:extLst>
          </p:cNvPr>
          <p:cNvSpPr>
            <a:spLocks noChangeAspect="1"/>
          </p:cNvSpPr>
          <p:nvPr/>
        </p:nvSpPr>
        <p:spPr>
          <a:xfrm>
            <a:off x="3757457" y="366019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心形 61">
            <a:extLst>
              <a:ext uri="{FF2B5EF4-FFF2-40B4-BE49-F238E27FC236}">
                <a16:creationId xmlns:a16="http://schemas.microsoft.com/office/drawing/2014/main" id="{66E4552C-6838-4819-9C93-289693C53943}"/>
              </a:ext>
            </a:extLst>
          </p:cNvPr>
          <p:cNvSpPr>
            <a:spLocks noChangeAspect="1"/>
          </p:cNvSpPr>
          <p:nvPr/>
        </p:nvSpPr>
        <p:spPr>
          <a:xfrm>
            <a:off x="5773692" y="2870880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心形 68">
            <a:extLst>
              <a:ext uri="{FF2B5EF4-FFF2-40B4-BE49-F238E27FC236}">
                <a16:creationId xmlns:a16="http://schemas.microsoft.com/office/drawing/2014/main" id="{A8CDAD78-358C-42EA-930E-FA28CD675BBF}"/>
              </a:ext>
            </a:extLst>
          </p:cNvPr>
          <p:cNvSpPr>
            <a:spLocks noChangeAspect="1"/>
          </p:cNvSpPr>
          <p:nvPr/>
        </p:nvSpPr>
        <p:spPr>
          <a:xfrm>
            <a:off x="6024632" y="4861474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D86937F4-A977-4EC6-A153-C853B7603CA3}"/>
              </a:ext>
            </a:extLst>
          </p:cNvPr>
          <p:cNvSpPr/>
          <p:nvPr/>
        </p:nvSpPr>
        <p:spPr>
          <a:xfrm>
            <a:off x="4876800" y="1924050"/>
            <a:ext cx="2047875" cy="1733550"/>
          </a:xfrm>
          <a:custGeom>
            <a:avLst/>
            <a:gdLst>
              <a:gd name="connsiteX0" fmla="*/ 314325 w 2047875"/>
              <a:gd name="connsiteY0" fmla="*/ 47625 h 1733550"/>
              <a:gd name="connsiteX1" fmla="*/ 0 w 2047875"/>
              <a:gd name="connsiteY1" fmla="*/ 1257300 h 1733550"/>
              <a:gd name="connsiteX2" fmla="*/ 590550 w 2047875"/>
              <a:gd name="connsiteY2" fmla="*/ 1733550 h 1733550"/>
              <a:gd name="connsiteX3" fmla="*/ 1666875 w 2047875"/>
              <a:gd name="connsiteY3" fmla="*/ 1428750 h 1733550"/>
              <a:gd name="connsiteX4" fmla="*/ 2047875 w 2047875"/>
              <a:gd name="connsiteY4" fmla="*/ 381000 h 1733550"/>
              <a:gd name="connsiteX5" fmla="*/ 1476375 w 2047875"/>
              <a:gd name="connsiteY5" fmla="*/ 0 h 1733550"/>
              <a:gd name="connsiteX6" fmla="*/ 314325 w 2047875"/>
              <a:gd name="connsiteY6" fmla="*/ 47625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47875" h="1733550">
                <a:moveTo>
                  <a:pt x="314325" y="47625"/>
                </a:moveTo>
                <a:lnTo>
                  <a:pt x="0" y="1257300"/>
                </a:lnTo>
                <a:lnTo>
                  <a:pt x="590550" y="1733550"/>
                </a:lnTo>
                <a:lnTo>
                  <a:pt x="1666875" y="1428750"/>
                </a:lnTo>
                <a:lnTo>
                  <a:pt x="2047875" y="381000"/>
                </a:lnTo>
                <a:lnTo>
                  <a:pt x="1476375" y="0"/>
                </a:lnTo>
                <a:lnTo>
                  <a:pt x="314325" y="47625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35F49634-8211-41CC-93CA-060964F8B042}"/>
              </a:ext>
            </a:extLst>
          </p:cNvPr>
          <p:cNvSpPr/>
          <p:nvPr/>
        </p:nvSpPr>
        <p:spPr>
          <a:xfrm>
            <a:off x="5048250" y="3810000"/>
            <a:ext cx="2609850" cy="2019300"/>
          </a:xfrm>
          <a:custGeom>
            <a:avLst/>
            <a:gdLst>
              <a:gd name="connsiteX0" fmla="*/ 95250 w 2609850"/>
              <a:gd name="connsiteY0" fmla="*/ 190500 h 2019300"/>
              <a:gd name="connsiteX1" fmla="*/ 0 w 2609850"/>
              <a:gd name="connsiteY1" fmla="*/ 1409700 h 2019300"/>
              <a:gd name="connsiteX2" fmla="*/ 1600200 w 2609850"/>
              <a:gd name="connsiteY2" fmla="*/ 2019300 h 2019300"/>
              <a:gd name="connsiteX3" fmla="*/ 2609850 w 2609850"/>
              <a:gd name="connsiteY3" fmla="*/ 1428750 h 2019300"/>
              <a:gd name="connsiteX4" fmla="*/ 1714500 w 2609850"/>
              <a:gd name="connsiteY4" fmla="*/ 0 h 2019300"/>
              <a:gd name="connsiteX5" fmla="*/ 95250 w 2609850"/>
              <a:gd name="connsiteY5" fmla="*/ 190500 h 20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09850" h="2019300">
                <a:moveTo>
                  <a:pt x="95250" y="190500"/>
                </a:moveTo>
                <a:lnTo>
                  <a:pt x="0" y="1409700"/>
                </a:lnTo>
                <a:lnTo>
                  <a:pt x="1600200" y="2019300"/>
                </a:lnTo>
                <a:lnTo>
                  <a:pt x="2609850" y="1428750"/>
                </a:lnTo>
                <a:lnTo>
                  <a:pt x="1714500" y="0"/>
                </a:lnTo>
                <a:lnTo>
                  <a:pt x="95250" y="19050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3A8586B-1B54-4DD9-97DF-B91377605512}"/>
              </a:ext>
            </a:extLst>
          </p:cNvPr>
          <p:cNvSpPr txBox="1"/>
          <p:nvPr/>
        </p:nvSpPr>
        <p:spPr>
          <a:xfrm>
            <a:off x="242180" y="921060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第四次迭代：计算每个样本点的归属值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186549E7-CB44-44C5-849C-16CA5AE0A9DC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1B2E1576-39CF-40C9-B1FA-50CF2CF944A3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22310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C2D39C9E-B85A-41EF-8361-14E5F8EAFCA9}"/>
              </a:ext>
            </a:extLst>
          </p:cNvPr>
          <p:cNvSpPr/>
          <p:nvPr/>
        </p:nvSpPr>
        <p:spPr>
          <a:xfrm>
            <a:off x="2438400" y="2847975"/>
            <a:ext cx="2438400" cy="1943100"/>
          </a:xfrm>
          <a:custGeom>
            <a:avLst/>
            <a:gdLst>
              <a:gd name="connsiteX0" fmla="*/ 457200 w 2438400"/>
              <a:gd name="connsiteY0" fmla="*/ 57150 h 1943100"/>
              <a:gd name="connsiteX1" fmla="*/ 0 w 2438400"/>
              <a:gd name="connsiteY1" fmla="*/ 476250 h 1943100"/>
              <a:gd name="connsiteX2" fmla="*/ 438150 w 2438400"/>
              <a:gd name="connsiteY2" fmla="*/ 1390650 h 1943100"/>
              <a:gd name="connsiteX3" fmla="*/ 1419225 w 2438400"/>
              <a:gd name="connsiteY3" fmla="*/ 1943100 h 1943100"/>
              <a:gd name="connsiteX4" fmla="*/ 2438400 w 2438400"/>
              <a:gd name="connsiteY4" fmla="*/ 1533525 h 1943100"/>
              <a:gd name="connsiteX5" fmla="*/ 2152650 w 2438400"/>
              <a:gd name="connsiteY5" fmla="*/ 514350 h 1943100"/>
              <a:gd name="connsiteX6" fmla="*/ 1362075 w 2438400"/>
              <a:gd name="connsiteY6" fmla="*/ 0 h 1943100"/>
              <a:gd name="connsiteX7" fmla="*/ 457200 w 2438400"/>
              <a:gd name="connsiteY7" fmla="*/ 5715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8400" h="1943100">
                <a:moveTo>
                  <a:pt x="457200" y="57150"/>
                </a:moveTo>
                <a:lnTo>
                  <a:pt x="0" y="476250"/>
                </a:lnTo>
                <a:lnTo>
                  <a:pt x="438150" y="1390650"/>
                </a:lnTo>
                <a:lnTo>
                  <a:pt x="1419225" y="1943100"/>
                </a:lnTo>
                <a:lnTo>
                  <a:pt x="2438400" y="1533525"/>
                </a:lnTo>
                <a:lnTo>
                  <a:pt x="2152650" y="514350"/>
                </a:lnTo>
                <a:lnTo>
                  <a:pt x="1362075" y="0"/>
                </a:lnTo>
                <a:lnTo>
                  <a:pt x="457200" y="57150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心形 59">
            <a:extLst>
              <a:ext uri="{FF2B5EF4-FFF2-40B4-BE49-F238E27FC236}">
                <a16:creationId xmlns:a16="http://schemas.microsoft.com/office/drawing/2014/main" id="{49F1AEAB-6EC8-41E9-A0C2-EEAC7A3CC547}"/>
              </a:ext>
            </a:extLst>
          </p:cNvPr>
          <p:cNvSpPr>
            <a:spLocks noChangeAspect="1"/>
          </p:cNvSpPr>
          <p:nvPr/>
        </p:nvSpPr>
        <p:spPr>
          <a:xfrm>
            <a:off x="3757457" y="366019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心形 61">
            <a:extLst>
              <a:ext uri="{FF2B5EF4-FFF2-40B4-BE49-F238E27FC236}">
                <a16:creationId xmlns:a16="http://schemas.microsoft.com/office/drawing/2014/main" id="{66E4552C-6838-4819-9C93-289693C53943}"/>
              </a:ext>
            </a:extLst>
          </p:cNvPr>
          <p:cNvSpPr>
            <a:spLocks noChangeAspect="1"/>
          </p:cNvSpPr>
          <p:nvPr/>
        </p:nvSpPr>
        <p:spPr>
          <a:xfrm>
            <a:off x="5773692" y="2870880"/>
            <a:ext cx="182880" cy="182880"/>
          </a:xfrm>
          <a:prstGeom prst="hear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9" name="心形 68">
            <a:extLst>
              <a:ext uri="{FF2B5EF4-FFF2-40B4-BE49-F238E27FC236}">
                <a16:creationId xmlns:a16="http://schemas.microsoft.com/office/drawing/2014/main" id="{A8CDAD78-358C-42EA-930E-FA28CD675BBF}"/>
              </a:ext>
            </a:extLst>
          </p:cNvPr>
          <p:cNvSpPr>
            <a:spLocks noChangeAspect="1"/>
          </p:cNvSpPr>
          <p:nvPr/>
        </p:nvSpPr>
        <p:spPr>
          <a:xfrm>
            <a:off x="6024632" y="4861474"/>
            <a:ext cx="182880" cy="182880"/>
          </a:xfrm>
          <a:prstGeom prst="hear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D86937F4-A977-4EC6-A153-C853B7603CA3}"/>
              </a:ext>
            </a:extLst>
          </p:cNvPr>
          <p:cNvSpPr/>
          <p:nvPr/>
        </p:nvSpPr>
        <p:spPr>
          <a:xfrm>
            <a:off x="4876800" y="1924050"/>
            <a:ext cx="2047875" cy="1733550"/>
          </a:xfrm>
          <a:custGeom>
            <a:avLst/>
            <a:gdLst>
              <a:gd name="connsiteX0" fmla="*/ 314325 w 2047875"/>
              <a:gd name="connsiteY0" fmla="*/ 47625 h 1733550"/>
              <a:gd name="connsiteX1" fmla="*/ 0 w 2047875"/>
              <a:gd name="connsiteY1" fmla="*/ 1257300 h 1733550"/>
              <a:gd name="connsiteX2" fmla="*/ 590550 w 2047875"/>
              <a:gd name="connsiteY2" fmla="*/ 1733550 h 1733550"/>
              <a:gd name="connsiteX3" fmla="*/ 1666875 w 2047875"/>
              <a:gd name="connsiteY3" fmla="*/ 1428750 h 1733550"/>
              <a:gd name="connsiteX4" fmla="*/ 2047875 w 2047875"/>
              <a:gd name="connsiteY4" fmla="*/ 381000 h 1733550"/>
              <a:gd name="connsiteX5" fmla="*/ 1476375 w 2047875"/>
              <a:gd name="connsiteY5" fmla="*/ 0 h 1733550"/>
              <a:gd name="connsiteX6" fmla="*/ 314325 w 2047875"/>
              <a:gd name="connsiteY6" fmla="*/ 47625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47875" h="1733550">
                <a:moveTo>
                  <a:pt x="314325" y="47625"/>
                </a:moveTo>
                <a:lnTo>
                  <a:pt x="0" y="1257300"/>
                </a:lnTo>
                <a:lnTo>
                  <a:pt x="590550" y="1733550"/>
                </a:lnTo>
                <a:lnTo>
                  <a:pt x="1666875" y="1428750"/>
                </a:lnTo>
                <a:lnTo>
                  <a:pt x="2047875" y="381000"/>
                </a:lnTo>
                <a:lnTo>
                  <a:pt x="1476375" y="0"/>
                </a:lnTo>
                <a:lnTo>
                  <a:pt x="314325" y="47625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35F49634-8211-41CC-93CA-060964F8B042}"/>
              </a:ext>
            </a:extLst>
          </p:cNvPr>
          <p:cNvSpPr/>
          <p:nvPr/>
        </p:nvSpPr>
        <p:spPr>
          <a:xfrm>
            <a:off x="5048250" y="3810000"/>
            <a:ext cx="2609850" cy="2019300"/>
          </a:xfrm>
          <a:custGeom>
            <a:avLst/>
            <a:gdLst>
              <a:gd name="connsiteX0" fmla="*/ 95250 w 2609850"/>
              <a:gd name="connsiteY0" fmla="*/ 190500 h 2019300"/>
              <a:gd name="connsiteX1" fmla="*/ 0 w 2609850"/>
              <a:gd name="connsiteY1" fmla="*/ 1409700 h 2019300"/>
              <a:gd name="connsiteX2" fmla="*/ 1600200 w 2609850"/>
              <a:gd name="connsiteY2" fmla="*/ 2019300 h 2019300"/>
              <a:gd name="connsiteX3" fmla="*/ 2609850 w 2609850"/>
              <a:gd name="connsiteY3" fmla="*/ 1428750 h 2019300"/>
              <a:gd name="connsiteX4" fmla="*/ 1714500 w 2609850"/>
              <a:gd name="connsiteY4" fmla="*/ 0 h 2019300"/>
              <a:gd name="connsiteX5" fmla="*/ 95250 w 2609850"/>
              <a:gd name="connsiteY5" fmla="*/ 190500 h 20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09850" h="2019300">
                <a:moveTo>
                  <a:pt x="95250" y="190500"/>
                </a:moveTo>
                <a:lnTo>
                  <a:pt x="0" y="1409700"/>
                </a:lnTo>
                <a:lnTo>
                  <a:pt x="1600200" y="2019300"/>
                </a:lnTo>
                <a:lnTo>
                  <a:pt x="2609850" y="1428750"/>
                </a:lnTo>
                <a:lnTo>
                  <a:pt x="1714500" y="0"/>
                </a:lnTo>
                <a:lnTo>
                  <a:pt x="95250" y="19050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3A8586B-1B54-4DD9-97DF-B91377605512}"/>
              </a:ext>
            </a:extLst>
          </p:cNvPr>
          <p:cNvSpPr txBox="1"/>
          <p:nvPr/>
        </p:nvSpPr>
        <p:spPr>
          <a:xfrm>
            <a:off x="242180" y="921062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第四次迭代：更新每个簇的中心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3" name="心形 62">
            <a:extLst>
              <a:ext uri="{FF2B5EF4-FFF2-40B4-BE49-F238E27FC236}">
                <a16:creationId xmlns:a16="http://schemas.microsoft.com/office/drawing/2014/main" id="{48E856A3-63E0-4B2F-937C-78F90341B3F8}"/>
              </a:ext>
            </a:extLst>
          </p:cNvPr>
          <p:cNvSpPr>
            <a:spLocks noChangeAspect="1"/>
          </p:cNvSpPr>
          <p:nvPr/>
        </p:nvSpPr>
        <p:spPr>
          <a:xfrm>
            <a:off x="5752767" y="2593540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心形 63">
            <a:extLst>
              <a:ext uri="{FF2B5EF4-FFF2-40B4-BE49-F238E27FC236}">
                <a16:creationId xmlns:a16="http://schemas.microsoft.com/office/drawing/2014/main" id="{CE06E278-FF04-4EA8-8265-00FA69F234B5}"/>
              </a:ext>
            </a:extLst>
          </p:cNvPr>
          <p:cNvSpPr>
            <a:spLocks noChangeAspect="1"/>
          </p:cNvSpPr>
          <p:nvPr/>
        </p:nvSpPr>
        <p:spPr>
          <a:xfrm>
            <a:off x="6096000" y="461507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F21A44D5-57A6-4ABB-82FD-29C0DA99DE5F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198B81E9-8CD7-4A55-94C6-9B285DBD08F7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45158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C2D39C9E-B85A-41EF-8361-14E5F8EAFCA9}"/>
              </a:ext>
            </a:extLst>
          </p:cNvPr>
          <p:cNvSpPr/>
          <p:nvPr/>
        </p:nvSpPr>
        <p:spPr>
          <a:xfrm>
            <a:off x="2438400" y="2847975"/>
            <a:ext cx="2438400" cy="1943100"/>
          </a:xfrm>
          <a:custGeom>
            <a:avLst/>
            <a:gdLst>
              <a:gd name="connsiteX0" fmla="*/ 457200 w 2438400"/>
              <a:gd name="connsiteY0" fmla="*/ 57150 h 1943100"/>
              <a:gd name="connsiteX1" fmla="*/ 0 w 2438400"/>
              <a:gd name="connsiteY1" fmla="*/ 476250 h 1943100"/>
              <a:gd name="connsiteX2" fmla="*/ 438150 w 2438400"/>
              <a:gd name="connsiteY2" fmla="*/ 1390650 h 1943100"/>
              <a:gd name="connsiteX3" fmla="*/ 1419225 w 2438400"/>
              <a:gd name="connsiteY3" fmla="*/ 1943100 h 1943100"/>
              <a:gd name="connsiteX4" fmla="*/ 2438400 w 2438400"/>
              <a:gd name="connsiteY4" fmla="*/ 1533525 h 1943100"/>
              <a:gd name="connsiteX5" fmla="*/ 2152650 w 2438400"/>
              <a:gd name="connsiteY5" fmla="*/ 514350 h 1943100"/>
              <a:gd name="connsiteX6" fmla="*/ 1362075 w 2438400"/>
              <a:gd name="connsiteY6" fmla="*/ 0 h 1943100"/>
              <a:gd name="connsiteX7" fmla="*/ 457200 w 2438400"/>
              <a:gd name="connsiteY7" fmla="*/ 5715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8400" h="1943100">
                <a:moveTo>
                  <a:pt x="457200" y="57150"/>
                </a:moveTo>
                <a:lnTo>
                  <a:pt x="0" y="476250"/>
                </a:lnTo>
                <a:lnTo>
                  <a:pt x="438150" y="1390650"/>
                </a:lnTo>
                <a:lnTo>
                  <a:pt x="1419225" y="1943100"/>
                </a:lnTo>
                <a:lnTo>
                  <a:pt x="2438400" y="1533525"/>
                </a:lnTo>
                <a:lnTo>
                  <a:pt x="2152650" y="514350"/>
                </a:lnTo>
                <a:lnTo>
                  <a:pt x="1362075" y="0"/>
                </a:lnTo>
                <a:lnTo>
                  <a:pt x="457200" y="57150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心形 59">
            <a:extLst>
              <a:ext uri="{FF2B5EF4-FFF2-40B4-BE49-F238E27FC236}">
                <a16:creationId xmlns:a16="http://schemas.microsoft.com/office/drawing/2014/main" id="{49F1AEAB-6EC8-41E9-A0C2-EEAC7A3CC547}"/>
              </a:ext>
            </a:extLst>
          </p:cNvPr>
          <p:cNvSpPr>
            <a:spLocks noChangeAspect="1"/>
          </p:cNvSpPr>
          <p:nvPr/>
        </p:nvSpPr>
        <p:spPr>
          <a:xfrm>
            <a:off x="3757457" y="366019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D86937F4-A977-4EC6-A153-C853B7603CA3}"/>
              </a:ext>
            </a:extLst>
          </p:cNvPr>
          <p:cNvSpPr/>
          <p:nvPr/>
        </p:nvSpPr>
        <p:spPr>
          <a:xfrm>
            <a:off x="4876800" y="1924050"/>
            <a:ext cx="2047875" cy="1733550"/>
          </a:xfrm>
          <a:custGeom>
            <a:avLst/>
            <a:gdLst>
              <a:gd name="connsiteX0" fmla="*/ 314325 w 2047875"/>
              <a:gd name="connsiteY0" fmla="*/ 47625 h 1733550"/>
              <a:gd name="connsiteX1" fmla="*/ 0 w 2047875"/>
              <a:gd name="connsiteY1" fmla="*/ 1257300 h 1733550"/>
              <a:gd name="connsiteX2" fmla="*/ 590550 w 2047875"/>
              <a:gd name="connsiteY2" fmla="*/ 1733550 h 1733550"/>
              <a:gd name="connsiteX3" fmla="*/ 1666875 w 2047875"/>
              <a:gd name="connsiteY3" fmla="*/ 1428750 h 1733550"/>
              <a:gd name="connsiteX4" fmla="*/ 2047875 w 2047875"/>
              <a:gd name="connsiteY4" fmla="*/ 381000 h 1733550"/>
              <a:gd name="connsiteX5" fmla="*/ 1476375 w 2047875"/>
              <a:gd name="connsiteY5" fmla="*/ 0 h 1733550"/>
              <a:gd name="connsiteX6" fmla="*/ 314325 w 2047875"/>
              <a:gd name="connsiteY6" fmla="*/ 47625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47875" h="1733550">
                <a:moveTo>
                  <a:pt x="314325" y="47625"/>
                </a:moveTo>
                <a:lnTo>
                  <a:pt x="0" y="1257300"/>
                </a:lnTo>
                <a:lnTo>
                  <a:pt x="590550" y="1733550"/>
                </a:lnTo>
                <a:lnTo>
                  <a:pt x="1666875" y="1428750"/>
                </a:lnTo>
                <a:lnTo>
                  <a:pt x="2047875" y="381000"/>
                </a:lnTo>
                <a:lnTo>
                  <a:pt x="1476375" y="0"/>
                </a:lnTo>
                <a:lnTo>
                  <a:pt x="314325" y="47625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35F49634-8211-41CC-93CA-060964F8B042}"/>
              </a:ext>
            </a:extLst>
          </p:cNvPr>
          <p:cNvSpPr/>
          <p:nvPr/>
        </p:nvSpPr>
        <p:spPr>
          <a:xfrm>
            <a:off x="5048250" y="3810000"/>
            <a:ext cx="2609850" cy="2019300"/>
          </a:xfrm>
          <a:custGeom>
            <a:avLst/>
            <a:gdLst>
              <a:gd name="connsiteX0" fmla="*/ 95250 w 2609850"/>
              <a:gd name="connsiteY0" fmla="*/ 190500 h 2019300"/>
              <a:gd name="connsiteX1" fmla="*/ 0 w 2609850"/>
              <a:gd name="connsiteY1" fmla="*/ 1409700 h 2019300"/>
              <a:gd name="connsiteX2" fmla="*/ 1600200 w 2609850"/>
              <a:gd name="connsiteY2" fmla="*/ 2019300 h 2019300"/>
              <a:gd name="connsiteX3" fmla="*/ 2609850 w 2609850"/>
              <a:gd name="connsiteY3" fmla="*/ 1428750 h 2019300"/>
              <a:gd name="connsiteX4" fmla="*/ 1714500 w 2609850"/>
              <a:gd name="connsiteY4" fmla="*/ 0 h 2019300"/>
              <a:gd name="connsiteX5" fmla="*/ 95250 w 2609850"/>
              <a:gd name="connsiteY5" fmla="*/ 190500 h 20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09850" h="2019300">
                <a:moveTo>
                  <a:pt x="95250" y="190500"/>
                </a:moveTo>
                <a:lnTo>
                  <a:pt x="0" y="1409700"/>
                </a:lnTo>
                <a:lnTo>
                  <a:pt x="1600200" y="2019300"/>
                </a:lnTo>
                <a:lnTo>
                  <a:pt x="2609850" y="1428750"/>
                </a:lnTo>
                <a:lnTo>
                  <a:pt x="1714500" y="0"/>
                </a:lnTo>
                <a:lnTo>
                  <a:pt x="95250" y="19050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3A8586B-1B54-4DD9-97DF-B91377605512}"/>
              </a:ext>
            </a:extLst>
          </p:cNvPr>
          <p:cNvSpPr txBox="1"/>
          <p:nvPr/>
        </p:nvSpPr>
        <p:spPr>
          <a:xfrm>
            <a:off x="242181" y="921059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第五次迭代：计算每个样本点的归属值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3" name="心形 62">
            <a:extLst>
              <a:ext uri="{FF2B5EF4-FFF2-40B4-BE49-F238E27FC236}">
                <a16:creationId xmlns:a16="http://schemas.microsoft.com/office/drawing/2014/main" id="{48E856A3-63E0-4B2F-937C-78F90341B3F8}"/>
              </a:ext>
            </a:extLst>
          </p:cNvPr>
          <p:cNvSpPr>
            <a:spLocks noChangeAspect="1"/>
          </p:cNvSpPr>
          <p:nvPr/>
        </p:nvSpPr>
        <p:spPr>
          <a:xfrm>
            <a:off x="5752767" y="2593540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心形 63">
            <a:extLst>
              <a:ext uri="{FF2B5EF4-FFF2-40B4-BE49-F238E27FC236}">
                <a16:creationId xmlns:a16="http://schemas.microsoft.com/office/drawing/2014/main" id="{CE06E278-FF04-4EA8-8265-00FA69F234B5}"/>
              </a:ext>
            </a:extLst>
          </p:cNvPr>
          <p:cNvSpPr>
            <a:spLocks noChangeAspect="1"/>
          </p:cNvSpPr>
          <p:nvPr/>
        </p:nvSpPr>
        <p:spPr>
          <a:xfrm>
            <a:off x="6096000" y="461507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FC5531B1-C215-45B9-9AF0-1B16D058D9AA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2196BE32-6DE5-4736-8B57-D60D532BB38F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0177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2952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35174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43870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10508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37146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1898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358918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1718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26461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02721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258408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10336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1065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397466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4370867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45637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26785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27849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07619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1357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1779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0906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02098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463515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286385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25748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386036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00310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4949615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545990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4921739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1997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23772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C2D39C9E-B85A-41EF-8361-14E5F8EAFCA9}"/>
              </a:ext>
            </a:extLst>
          </p:cNvPr>
          <p:cNvSpPr/>
          <p:nvPr/>
        </p:nvSpPr>
        <p:spPr>
          <a:xfrm>
            <a:off x="2438400" y="2847975"/>
            <a:ext cx="2438400" cy="1943100"/>
          </a:xfrm>
          <a:custGeom>
            <a:avLst/>
            <a:gdLst>
              <a:gd name="connsiteX0" fmla="*/ 457200 w 2438400"/>
              <a:gd name="connsiteY0" fmla="*/ 57150 h 1943100"/>
              <a:gd name="connsiteX1" fmla="*/ 0 w 2438400"/>
              <a:gd name="connsiteY1" fmla="*/ 476250 h 1943100"/>
              <a:gd name="connsiteX2" fmla="*/ 438150 w 2438400"/>
              <a:gd name="connsiteY2" fmla="*/ 1390650 h 1943100"/>
              <a:gd name="connsiteX3" fmla="*/ 1419225 w 2438400"/>
              <a:gd name="connsiteY3" fmla="*/ 1943100 h 1943100"/>
              <a:gd name="connsiteX4" fmla="*/ 2438400 w 2438400"/>
              <a:gd name="connsiteY4" fmla="*/ 1533525 h 1943100"/>
              <a:gd name="connsiteX5" fmla="*/ 2152650 w 2438400"/>
              <a:gd name="connsiteY5" fmla="*/ 514350 h 1943100"/>
              <a:gd name="connsiteX6" fmla="*/ 1362075 w 2438400"/>
              <a:gd name="connsiteY6" fmla="*/ 0 h 1943100"/>
              <a:gd name="connsiteX7" fmla="*/ 457200 w 2438400"/>
              <a:gd name="connsiteY7" fmla="*/ 5715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8400" h="1943100">
                <a:moveTo>
                  <a:pt x="457200" y="57150"/>
                </a:moveTo>
                <a:lnTo>
                  <a:pt x="0" y="476250"/>
                </a:lnTo>
                <a:lnTo>
                  <a:pt x="438150" y="1390650"/>
                </a:lnTo>
                <a:lnTo>
                  <a:pt x="1419225" y="1943100"/>
                </a:lnTo>
                <a:lnTo>
                  <a:pt x="2438400" y="1533525"/>
                </a:lnTo>
                <a:lnTo>
                  <a:pt x="2152650" y="514350"/>
                </a:lnTo>
                <a:lnTo>
                  <a:pt x="1362075" y="0"/>
                </a:lnTo>
                <a:lnTo>
                  <a:pt x="457200" y="57150"/>
                </a:lnTo>
                <a:close/>
              </a:path>
            </a:pathLst>
          </a:cu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心形 59">
            <a:extLst>
              <a:ext uri="{FF2B5EF4-FFF2-40B4-BE49-F238E27FC236}">
                <a16:creationId xmlns:a16="http://schemas.microsoft.com/office/drawing/2014/main" id="{49F1AEAB-6EC8-41E9-A0C2-EEAC7A3CC547}"/>
              </a:ext>
            </a:extLst>
          </p:cNvPr>
          <p:cNvSpPr>
            <a:spLocks noChangeAspect="1"/>
          </p:cNvSpPr>
          <p:nvPr/>
        </p:nvSpPr>
        <p:spPr>
          <a:xfrm>
            <a:off x="3757457" y="366019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D86937F4-A977-4EC6-A153-C853B7603CA3}"/>
              </a:ext>
            </a:extLst>
          </p:cNvPr>
          <p:cNvSpPr/>
          <p:nvPr/>
        </p:nvSpPr>
        <p:spPr>
          <a:xfrm>
            <a:off x="4876800" y="1924050"/>
            <a:ext cx="2047875" cy="1733550"/>
          </a:xfrm>
          <a:custGeom>
            <a:avLst/>
            <a:gdLst>
              <a:gd name="connsiteX0" fmla="*/ 314325 w 2047875"/>
              <a:gd name="connsiteY0" fmla="*/ 47625 h 1733550"/>
              <a:gd name="connsiteX1" fmla="*/ 0 w 2047875"/>
              <a:gd name="connsiteY1" fmla="*/ 1257300 h 1733550"/>
              <a:gd name="connsiteX2" fmla="*/ 590550 w 2047875"/>
              <a:gd name="connsiteY2" fmla="*/ 1733550 h 1733550"/>
              <a:gd name="connsiteX3" fmla="*/ 1666875 w 2047875"/>
              <a:gd name="connsiteY3" fmla="*/ 1428750 h 1733550"/>
              <a:gd name="connsiteX4" fmla="*/ 2047875 w 2047875"/>
              <a:gd name="connsiteY4" fmla="*/ 381000 h 1733550"/>
              <a:gd name="connsiteX5" fmla="*/ 1476375 w 2047875"/>
              <a:gd name="connsiteY5" fmla="*/ 0 h 1733550"/>
              <a:gd name="connsiteX6" fmla="*/ 314325 w 2047875"/>
              <a:gd name="connsiteY6" fmla="*/ 47625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47875" h="1733550">
                <a:moveTo>
                  <a:pt x="314325" y="47625"/>
                </a:moveTo>
                <a:lnTo>
                  <a:pt x="0" y="1257300"/>
                </a:lnTo>
                <a:lnTo>
                  <a:pt x="590550" y="1733550"/>
                </a:lnTo>
                <a:lnTo>
                  <a:pt x="1666875" y="1428750"/>
                </a:lnTo>
                <a:lnTo>
                  <a:pt x="2047875" y="381000"/>
                </a:lnTo>
                <a:lnTo>
                  <a:pt x="1476375" y="0"/>
                </a:lnTo>
                <a:lnTo>
                  <a:pt x="314325" y="47625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35F49634-8211-41CC-93CA-060964F8B042}"/>
              </a:ext>
            </a:extLst>
          </p:cNvPr>
          <p:cNvSpPr/>
          <p:nvPr/>
        </p:nvSpPr>
        <p:spPr>
          <a:xfrm>
            <a:off x="5048250" y="3810000"/>
            <a:ext cx="2609850" cy="2019300"/>
          </a:xfrm>
          <a:custGeom>
            <a:avLst/>
            <a:gdLst>
              <a:gd name="connsiteX0" fmla="*/ 95250 w 2609850"/>
              <a:gd name="connsiteY0" fmla="*/ 190500 h 2019300"/>
              <a:gd name="connsiteX1" fmla="*/ 0 w 2609850"/>
              <a:gd name="connsiteY1" fmla="*/ 1409700 h 2019300"/>
              <a:gd name="connsiteX2" fmla="*/ 1600200 w 2609850"/>
              <a:gd name="connsiteY2" fmla="*/ 2019300 h 2019300"/>
              <a:gd name="connsiteX3" fmla="*/ 2609850 w 2609850"/>
              <a:gd name="connsiteY3" fmla="*/ 1428750 h 2019300"/>
              <a:gd name="connsiteX4" fmla="*/ 1714500 w 2609850"/>
              <a:gd name="connsiteY4" fmla="*/ 0 h 2019300"/>
              <a:gd name="connsiteX5" fmla="*/ 95250 w 2609850"/>
              <a:gd name="connsiteY5" fmla="*/ 190500 h 20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09850" h="2019300">
                <a:moveTo>
                  <a:pt x="95250" y="190500"/>
                </a:moveTo>
                <a:lnTo>
                  <a:pt x="0" y="1409700"/>
                </a:lnTo>
                <a:lnTo>
                  <a:pt x="1600200" y="2019300"/>
                </a:lnTo>
                <a:lnTo>
                  <a:pt x="2609850" y="1428750"/>
                </a:lnTo>
                <a:lnTo>
                  <a:pt x="1714500" y="0"/>
                </a:lnTo>
                <a:lnTo>
                  <a:pt x="95250" y="19050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3A8586B-1B54-4DD9-97DF-B91377605512}"/>
              </a:ext>
            </a:extLst>
          </p:cNvPr>
          <p:cNvSpPr txBox="1"/>
          <p:nvPr/>
        </p:nvSpPr>
        <p:spPr>
          <a:xfrm>
            <a:off x="242180" y="921063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第五次迭代：更新每个簇的中心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3" name="心形 62">
            <a:extLst>
              <a:ext uri="{FF2B5EF4-FFF2-40B4-BE49-F238E27FC236}">
                <a16:creationId xmlns:a16="http://schemas.microsoft.com/office/drawing/2014/main" id="{48E856A3-63E0-4B2F-937C-78F90341B3F8}"/>
              </a:ext>
            </a:extLst>
          </p:cNvPr>
          <p:cNvSpPr>
            <a:spLocks noChangeAspect="1"/>
          </p:cNvSpPr>
          <p:nvPr/>
        </p:nvSpPr>
        <p:spPr>
          <a:xfrm>
            <a:off x="5752767" y="2593540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心形 63">
            <a:extLst>
              <a:ext uri="{FF2B5EF4-FFF2-40B4-BE49-F238E27FC236}">
                <a16:creationId xmlns:a16="http://schemas.microsoft.com/office/drawing/2014/main" id="{CE06E278-FF04-4EA8-8265-00FA69F234B5}"/>
              </a:ext>
            </a:extLst>
          </p:cNvPr>
          <p:cNvSpPr>
            <a:spLocks noChangeAspect="1"/>
          </p:cNvSpPr>
          <p:nvPr/>
        </p:nvSpPr>
        <p:spPr>
          <a:xfrm>
            <a:off x="6096000" y="461507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06C25A33-075E-46D5-BD4D-E59EB85D46B8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A88FF96C-D37C-47D0-B4CF-1E41BF24F9EF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22024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70CE660A-36DB-4D35-92D2-C06ACD9B0102}"/>
              </a:ext>
            </a:extLst>
          </p:cNvPr>
          <p:cNvSpPr/>
          <p:nvPr/>
        </p:nvSpPr>
        <p:spPr>
          <a:xfrm>
            <a:off x="613981" y="3119387"/>
            <a:ext cx="6400800" cy="540000"/>
          </a:xfrm>
          <a:prstGeom prst="round2DiagRect">
            <a:avLst/>
          </a:prstGeom>
          <a:solidFill>
            <a:srgbClr val="6C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均值算法总结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E3A73768-2314-4725-B9C1-04BC85094FFF}"/>
              </a:ext>
            </a:extLst>
          </p:cNvPr>
          <p:cNvSpPr txBox="1"/>
          <p:nvPr/>
        </p:nvSpPr>
        <p:spPr>
          <a:xfrm>
            <a:off x="613979" y="1383181"/>
            <a:ext cx="1130149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聚类算法概述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均值算法总结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17665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 rot="15456949">
            <a:off x="3273127" y="413893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 rot="15456949">
            <a:off x="2512131" y="390765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 rot="15456949">
            <a:off x="1760556" y="3661057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 rot="15456949">
            <a:off x="3112527" y="348788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 rot="15456949">
            <a:off x="2605352" y="417777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 rot="15456949">
            <a:off x="2893043" y="377506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 rot="15456949">
            <a:off x="3520568" y="378291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 rot="15456949">
            <a:off x="2507559" y="364955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 rot="15456949">
            <a:off x="4131545" y="394508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1231013" y="518601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1777926" y="469768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3449200" y="486176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1889647" y="492172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3066950" y="519984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1289711" y="472881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2413118" y="514807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2591706" y="485036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1746911" y="518601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 rot="15456949">
            <a:off x="1091440" y="374406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 rot="15456949">
            <a:off x="1494549" y="39207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 rot="15456949">
            <a:off x="2190540" y="40634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3563563" y="532874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2718422" y="525738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4060177" y="512847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2" name="流程图: 接点 61">
            <a:extLst>
              <a:ext uri="{FF2B5EF4-FFF2-40B4-BE49-F238E27FC236}">
                <a16:creationId xmlns:a16="http://schemas.microsoft.com/office/drawing/2014/main" id="{15E87813-08B8-4455-8AAA-9B55110E64C5}"/>
              </a:ext>
            </a:extLst>
          </p:cNvPr>
          <p:cNvSpPr>
            <a:spLocks noChangeAspect="1"/>
          </p:cNvSpPr>
          <p:nvPr/>
        </p:nvSpPr>
        <p:spPr>
          <a:xfrm rot="15456949">
            <a:off x="8691880" y="415276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8" name="流程图: 接点 67">
            <a:extLst>
              <a:ext uri="{FF2B5EF4-FFF2-40B4-BE49-F238E27FC236}">
                <a16:creationId xmlns:a16="http://schemas.microsoft.com/office/drawing/2014/main" id="{CF5FC476-D0CE-4818-B52A-1B1028E574AE}"/>
              </a:ext>
            </a:extLst>
          </p:cNvPr>
          <p:cNvSpPr>
            <a:spLocks noChangeAspect="1"/>
          </p:cNvSpPr>
          <p:nvPr/>
        </p:nvSpPr>
        <p:spPr>
          <a:xfrm rot="15456949">
            <a:off x="7930884" y="392149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9" name="流程图: 接点 68">
            <a:extLst>
              <a:ext uri="{FF2B5EF4-FFF2-40B4-BE49-F238E27FC236}">
                <a16:creationId xmlns:a16="http://schemas.microsoft.com/office/drawing/2014/main" id="{ECE78BCD-96BC-4FDA-A0B1-326F34AA90A8}"/>
              </a:ext>
            </a:extLst>
          </p:cNvPr>
          <p:cNvSpPr>
            <a:spLocks noChangeAspect="1"/>
          </p:cNvSpPr>
          <p:nvPr/>
        </p:nvSpPr>
        <p:spPr>
          <a:xfrm rot="15456949">
            <a:off x="7179309" y="367489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1" name="流程图: 接点 70">
            <a:extLst>
              <a:ext uri="{FF2B5EF4-FFF2-40B4-BE49-F238E27FC236}">
                <a16:creationId xmlns:a16="http://schemas.microsoft.com/office/drawing/2014/main" id="{3E52E087-55BD-465E-B4C4-06983D796B6C}"/>
              </a:ext>
            </a:extLst>
          </p:cNvPr>
          <p:cNvSpPr>
            <a:spLocks noChangeAspect="1"/>
          </p:cNvSpPr>
          <p:nvPr/>
        </p:nvSpPr>
        <p:spPr>
          <a:xfrm rot="15456949">
            <a:off x="8531280" y="350172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2" name="流程图: 接点 71">
            <a:extLst>
              <a:ext uri="{FF2B5EF4-FFF2-40B4-BE49-F238E27FC236}">
                <a16:creationId xmlns:a16="http://schemas.microsoft.com/office/drawing/2014/main" id="{A67BEE5F-EA0A-43F2-A082-856A676D2898}"/>
              </a:ext>
            </a:extLst>
          </p:cNvPr>
          <p:cNvSpPr>
            <a:spLocks noChangeAspect="1"/>
          </p:cNvSpPr>
          <p:nvPr/>
        </p:nvSpPr>
        <p:spPr>
          <a:xfrm rot="15456949">
            <a:off x="8024105" y="419160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3" name="流程图: 接点 72">
            <a:extLst>
              <a:ext uri="{FF2B5EF4-FFF2-40B4-BE49-F238E27FC236}">
                <a16:creationId xmlns:a16="http://schemas.microsoft.com/office/drawing/2014/main" id="{B80221C3-98F7-4583-A02E-F6ECFAEB8D82}"/>
              </a:ext>
            </a:extLst>
          </p:cNvPr>
          <p:cNvSpPr>
            <a:spLocks noChangeAspect="1"/>
          </p:cNvSpPr>
          <p:nvPr/>
        </p:nvSpPr>
        <p:spPr>
          <a:xfrm rot="15456949">
            <a:off x="8311796" y="3788894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4" name="流程图: 接点 73">
            <a:extLst>
              <a:ext uri="{FF2B5EF4-FFF2-40B4-BE49-F238E27FC236}">
                <a16:creationId xmlns:a16="http://schemas.microsoft.com/office/drawing/2014/main" id="{ACA20421-6EF5-4AFC-838A-39C4A1EAF02F}"/>
              </a:ext>
            </a:extLst>
          </p:cNvPr>
          <p:cNvSpPr>
            <a:spLocks noChangeAspect="1"/>
          </p:cNvSpPr>
          <p:nvPr/>
        </p:nvSpPr>
        <p:spPr>
          <a:xfrm rot="15456949">
            <a:off x="8939321" y="379674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5" name="流程图: 接点 74">
            <a:extLst>
              <a:ext uri="{FF2B5EF4-FFF2-40B4-BE49-F238E27FC236}">
                <a16:creationId xmlns:a16="http://schemas.microsoft.com/office/drawing/2014/main" id="{55CC3586-BE9D-415F-AB01-4135E8AFB6FF}"/>
              </a:ext>
            </a:extLst>
          </p:cNvPr>
          <p:cNvSpPr>
            <a:spLocks noChangeAspect="1"/>
          </p:cNvSpPr>
          <p:nvPr/>
        </p:nvSpPr>
        <p:spPr>
          <a:xfrm rot="15456949">
            <a:off x="7926312" y="366339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6" name="流程图: 接点 75">
            <a:extLst>
              <a:ext uri="{FF2B5EF4-FFF2-40B4-BE49-F238E27FC236}">
                <a16:creationId xmlns:a16="http://schemas.microsoft.com/office/drawing/2014/main" id="{1795699B-46C3-4E39-AA9E-7519FBACFC03}"/>
              </a:ext>
            </a:extLst>
          </p:cNvPr>
          <p:cNvSpPr>
            <a:spLocks noChangeAspect="1"/>
          </p:cNvSpPr>
          <p:nvPr/>
        </p:nvSpPr>
        <p:spPr>
          <a:xfrm rot="15456949">
            <a:off x="9550298" y="395892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7" name="流程图: 接点 76">
            <a:extLst>
              <a:ext uri="{FF2B5EF4-FFF2-40B4-BE49-F238E27FC236}">
                <a16:creationId xmlns:a16="http://schemas.microsoft.com/office/drawing/2014/main" id="{0CE8516A-B0E2-400A-B735-07C48997A920}"/>
              </a:ext>
            </a:extLst>
          </p:cNvPr>
          <p:cNvSpPr>
            <a:spLocks noChangeAspect="1"/>
          </p:cNvSpPr>
          <p:nvPr/>
        </p:nvSpPr>
        <p:spPr>
          <a:xfrm>
            <a:off x="6649766" y="5199847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8" name="流程图: 接点 77">
            <a:extLst>
              <a:ext uri="{FF2B5EF4-FFF2-40B4-BE49-F238E27FC236}">
                <a16:creationId xmlns:a16="http://schemas.microsoft.com/office/drawing/2014/main" id="{A04297D1-633F-4906-8E84-923AE6BFAA27}"/>
              </a:ext>
            </a:extLst>
          </p:cNvPr>
          <p:cNvSpPr>
            <a:spLocks noChangeAspect="1"/>
          </p:cNvSpPr>
          <p:nvPr/>
        </p:nvSpPr>
        <p:spPr>
          <a:xfrm>
            <a:off x="7196679" y="471151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9" name="流程图: 接点 78">
            <a:extLst>
              <a:ext uri="{FF2B5EF4-FFF2-40B4-BE49-F238E27FC236}">
                <a16:creationId xmlns:a16="http://schemas.microsoft.com/office/drawing/2014/main" id="{2CD98C21-892A-441A-93DB-2F695D4024D0}"/>
              </a:ext>
            </a:extLst>
          </p:cNvPr>
          <p:cNvSpPr>
            <a:spLocks noChangeAspect="1"/>
          </p:cNvSpPr>
          <p:nvPr/>
        </p:nvSpPr>
        <p:spPr>
          <a:xfrm>
            <a:off x="8867953" y="4875602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0" name="流程图: 接点 79">
            <a:extLst>
              <a:ext uri="{FF2B5EF4-FFF2-40B4-BE49-F238E27FC236}">
                <a16:creationId xmlns:a16="http://schemas.microsoft.com/office/drawing/2014/main" id="{0704CDBE-E1F5-4918-9A3E-7E33607FA5EE}"/>
              </a:ext>
            </a:extLst>
          </p:cNvPr>
          <p:cNvSpPr>
            <a:spLocks noChangeAspect="1"/>
          </p:cNvSpPr>
          <p:nvPr/>
        </p:nvSpPr>
        <p:spPr>
          <a:xfrm>
            <a:off x="7308400" y="493556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1" name="流程图: 接点 80">
            <a:extLst>
              <a:ext uri="{FF2B5EF4-FFF2-40B4-BE49-F238E27FC236}">
                <a16:creationId xmlns:a16="http://schemas.microsoft.com/office/drawing/2014/main" id="{0D1BC16B-1A52-45E9-A892-5811567302C7}"/>
              </a:ext>
            </a:extLst>
          </p:cNvPr>
          <p:cNvSpPr>
            <a:spLocks noChangeAspect="1"/>
          </p:cNvSpPr>
          <p:nvPr/>
        </p:nvSpPr>
        <p:spPr>
          <a:xfrm>
            <a:off x="8485703" y="521368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2" name="流程图: 接点 81">
            <a:extLst>
              <a:ext uri="{FF2B5EF4-FFF2-40B4-BE49-F238E27FC236}">
                <a16:creationId xmlns:a16="http://schemas.microsoft.com/office/drawing/2014/main" id="{854AD719-E7C0-4E8E-BFDE-9EB73A456168}"/>
              </a:ext>
            </a:extLst>
          </p:cNvPr>
          <p:cNvSpPr>
            <a:spLocks noChangeAspect="1"/>
          </p:cNvSpPr>
          <p:nvPr/>
        </p:nvSpPr>
        <p:spPr>
          <a:xfrm>
            <a:off x="6708464" y="4742647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3" name="流程图: 接点 82">
            <a:extLst>
              <a:ext uri="{FF2B5EF4-FFF2-40B4-BE49-F238E27FC236}">
                <a16:creationId xmlns:a16="http://schemas.microsoft.com/office/drawing/2014/main" id="{5D69844C-71EB-42C4-9DB2-867E6AA4AAD4}"/>
              </a:ext>
            </a:extLst>
          </p:cNvPr>
          <p:cNvSpPr>
            <a:spLocks noChangeAspect="1"/>
          </p:cNvSpPr>
          <p:nvPr/>
        </p:nvSpPr>
        <p:spPr>
          <a:xfrm>
            <a:off x="7831871" y="516191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4" name="流程图: 接点 83">
            <a:extLst>
              <a:ext uri="{FF2B5EF4-FFF2-40B4-BE49-F238E27FC236}">
                <a16:creationId xmlns:a16="http://schemas.microsoft.com/office/drawing/2014/main" id="{94A833D0-9E4E-4D72-B0C3-3D4DD73045AC}"/>
              </a:ext>
            </a:extLst>
          </p:cNvPr>
          <p:cNvSpPr>
            <a:spLocks noChangeAspect="1"/>
          </p:cNvSpPr>
          <p:nvPr/>
        </p:nvSpPr>
        <p:spPr>
          <a:xfrm>
            <a:off x="8010459" y="486419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5" name="流程图: 接点 84">
            <a:extLst>
              <a:ext uri="{FF2B5EF4-FFF2-40B4-BE49-F238E27FC236}">
                <a16:creationId xmlns:a16="http://schemas.microsoft.com/office/drawing/2014/main" id="{851F548E-620C-45DD-8BDE-9286B04FA2C8}"/>
              </a:ext>
            </a:extLst>
          </p:cNvPr>
          <p:cNvSpPr>
            <a:spLocks noChangeAspect="1"/>
          </p:cNvSpPr>
          <p:nvPr/>
        </p:nvSpPr>
        <p:spPr>
          <a:xfrm>
            <a:off x="7165664" y="5199847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6" name="流程图: 接点 85">
            <a:extLst>
              <a:ext uri="{FF2B5EF4-FFF2-40B4-BE49-F238E27FC236}">
                <a16:creationId xmlns:a16="http://schemas.microsoft.com/office/drawing/2014/main" id="{E8256314-37CE-4C9B-AAC1-88441FED04DA}"/>
              </a:ext>
            </a:extLst>
          </p:cNvPr>
          <p:cNvSpPr>
            <a:spLocks noChangeAspect="1"/>
          </p:cNvSpPr>
          <p:nvPr/>
        </p:nvSpPr>
        <p:spPr>
          <a:xfrm rot="15456949">
            <a:off x="6510193" y="375789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7" name="流程图: 接点 86">
            <a:extLst>
              <a:ext uri="{FF2B5EF4-FFF2-40B4-BE49-F238E27FC236}">
                <a16:creationId xmlns:a16="http://schemas.microsoft.com/office/drawing/2014/main" id="{31F3A6A6-FF2F-4520-8D41-ECFDCF096E21}"/>
              </a:ext>
            </a:extLst>
          </p:cNvPr>
          <p:cNvSpPr>
            <a:spLocks noChangeAspect="1"/>
          </p:cNvSpPr>
          <p:nvPr/>
        </p:nvSpPr>
        <p:spPr>
          <a:xfrm rot="15456949">
            <a:off x="6913302" y="393457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8" name="流程图: 接点 87">
            <a:extLst>
              <a:ext uri="{FF2B5EF4-FFF2-40B4-BE49-F238E27FC236}">
                <a16:creationId xmlns:a16="http://schemas.microsoft.com/office/drawing/2014/main" id="{9344A83B-0629-4593-815D-A173B474A13D}"/>
              </a:ext>
            </a:extLst>
          </p:cNvPr>
          <p:cNvSpPr>
            <a:spLocks noChangeAspect="1"/>
          </p:cNvSpPr>
          <p:nvPr/>
        </p:nvSpPr>
        <p:spPr>
          <a:xfrm rot="15456949">
            <a:off x="7609293" y="407731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9" name="流程图: 接点 88">
            <a:extLst>
              <a:ext uri="{FF2B5EF4-FFF2-40B4-BE49-F238E27FC236}">
                <a16:creationId xmlns:a16="http://schemas.microsoft.com/office/drawing/2014/main" id="{888D2E7A-99DF-4CF1-BCC2-531410E229C6}"/>
              </a:ext>
            </a:extLst>
          </p:cNvPr>
          <p:cNvSpPr>
            <a:spLocks noChangeAspect="1"/>
          </p:cNvSpPr>
          <p:nvPr/>
        </p:nvSpPr>
        <p:spPr>
          <a:xfrm>
            <a:off x="8982316" y="534258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0" name="流程图: 接点 89">
            <a:extLst>
              <a:ext uri="{FF2B5EF4-FFF2-40B4-BE49-F238E27FC236}">
                <a16:creationId xmlns:a16="http://schemas.microsoft.com/office/drawing/2014/main" id="{7DDD74EB-B6FC-42F7-80B8-0EA048B83169}"/>
              </a:ext>
            </a:extLst>
          </p:cNvPr>
          <p:cNvSpPr>
            <a:spLocks noChangeAspect="1"/>
          </p:cNvSpPr>
          <p:nvPr/>
        </p:nvSpPr>
        <p:spPr>
          <a:xfrm>
            <a:off x="8137175" y="5271215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1" name="流程图: 接点 90">
            <a:extLst>
              <a:ext uri="{FF2B5EF4-FFF2-40B4-BE49-F238E27FC236}">
                <a16:creationId xmlns:a16="http://schemas.microsoft.com/office/drawing/2014/main" id="{8A532822-57BE-4EE3-AD7E-DF6CF71858B9}"/>
              </a:ext>
            </a:extLst>
          </p:cNvPr>
          <p:cNvSpPr>
            <a:spLocks noChangeAspect="1"/>
          </p:cNvSpPr>
          <p:nvPr/>
        </p:nvSpPr>
        <p:spPr>
          <a:xfrm>
            <a:off x="9478930" y="5142313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C87C2DA-F672-4F8B-A7A7-580E38B894A0}"/>
              </a:ext>
            </a:extLst>
          </p:cNvPr>
          <p:cNvSpPr/>
          <p:nvPr/>
        </p:nvSpPr>
        <p:spPr>
          <a:xfrm>
            <a:off x="707817" y="3417092"/>
            <a:ext cx="4120489" cy="1050270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A413FE7D-E750-404E-B43E-DF016FA70E37}"/>
              </a:ext>
            </a:extLst>
          </p:cNvPr>
          <p:cNvSpPr/>
          <p:nvPr/>
        </p:nvSpPr>
        <p:spPr>
          <a:xfrm>
            <a:off x="510089" y="4556084"/>
            <a:ext cx="4120489" cy="1050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8B4B2FDA-5F9E-4551-842E-74CE3AC65594}"/>
              </a:ext>
            </a:extLst>
          </p:cNvPr>
          <p:cNvSpPr/>
          <p:nvPr/>
        </p:nvSpPr>
        <p:spPr>
          <a:xfrm>
            <a:off x="6226298" y="3297842"/>
            <a:ext cx="2051564" cy="2308512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5" name="椭圆 94">
            <a:extLst>
              <a:ext uri="{FF2B5EF4-FFF2-40B4-BE49-F238E27FC236}">
                <a16:creationId xmlns:a16="http://schemas.microsoft.com/office/drawing/2014/main" id="{23B005E7-150D-4632-8755-C55BB9EC7AC3}"/>
              </a:ext>
            </a:extLst>
          </p:cNvPr>
          <p:cNvSpPr/>
          <p:nvPr/>
        </p:nvSpPr>
        <p:spPr>
          <a:xfrm>
            <a:off x="7960919" y="3354746"/>
            <a:ext cx="2051564" cy="23085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C944008E-37C9-4D11-8CE1-0A9A5A188748}"/>
              </a:ext>
            </a:extLst>
          </p:cNvPr>
          <p:cNvSpPr txBox="1"/>
          <p:nvPr/>
        </p:nvSpPr>
        <p:spPr>
          <a:xfrm>
            <a:off x="242180" y="921063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均值算法对中心点的初始值敏感</a:t>
            </a:r>
            <a:r>
              <a:rPr lang="en-CA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17F2782F-0710-4E28-B359-D4CEF8268024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均值算法总结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DBA88D66-B591-4C00-9918-0CF67AEFF9A4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98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70CE660A-36DB-4D35-92D2-C06ACD9B0102}"/>
              </a:ext>
            </a:extLst>
          </p:cNvPr>
          <p:cNvSpPr/>
          <p:nvPr/>
        </p:nvSpPr>
        <p:spPr>
          <a:xfrm>
            <a:off x="613981" y="1337237"/>
            <a:ext cx="6400800" cy="540000"/>
          </a:xfrm>
          <a:prstGeom prst="round2DiagRect">
            <a:avLst/>
          </a:prstGeom>
          <a:solidFill>
            <a:srgbClr val="6C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聚类算法概述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E3A73768-2314-4725-B9C1-04BC85094FFF}"/>
              </a:ext>
            </a:extLst>
          </p:cNvPr>
          <p:cNvSpPr txBox="1"/>
          <p:nvPr/>
        </p:nvSpPr>
        <p:spPr>
          <a:xfrm>
            <a:off x="613983" y="1383181"/>
            <a:ext cx="1130149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聚类算法概述</a:t>
            </a:r>
            <a:endParaRPr lang="en-CA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均值算法总结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554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422498" y="105923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聚类算法概述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2442" y="921085"/>
            <a:ext cx="11346177" cy="1504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均值算法属于一种聚类（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clustering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）算法</a:t>
            </a:r>
            <a:endParaRPr lang="en-CA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聚类算法是一种无监督学习算法，将无标签数据按照某些标准分成几个簇，使位于同一个簇的样本相似、位于不同簇的样本不相似</a:t>
            </a:r>
            <a:endParaRPr lang="en-CA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1B741E9-E95F-4075-9259-2AF20FDB0795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249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70CE660A-36DB-4D35-92D2-C06ACD9B0102}"/>
              </a:ext>
            </a:extLst>
          </p:cNvPr>
          <p:cNvSpPr/>
          <p:nvPr/>
        </p:nvSpPr>
        <p:spPr>
          <a:xfrm>
            <a:off x="613981" y="1962389"/>
            <a:ext cx="6400800" cy="540000"/>
          </a:xfrm>
          <a:prstGeom prst="round2DiagRect">
            <a:avLst/>
          </a:prstGeom>
          <a:solidFill>
            <a:srgbClr val="6C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E3A73768-2314-4725-B9C1-04BC85094FFF}"/>
              </a:ext>
            </a:extLst>
          </p:cNvPr>
          <p:cNvSpPr txBox="1"/>
          <p:nvPr/>
        </p:nvSpPr>
        <p:spPr>
          <a:xfrm>
            <a:off x="613981" y="1383181"/>
            <a:ext cx="1130149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聚类算法概述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均值算法示例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均值算法总结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1742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35891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415395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8939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502353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74157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43511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82631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422567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8083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328266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66371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3220575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739861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527164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74307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4611157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500736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520027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331505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91499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71268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77225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81444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72711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65747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5271646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3500347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8939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449686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63960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558611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609639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558438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83623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87422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369AE8E2-0BD7-4A2F-85A0-55D4BAA8F15E}"/>
              </a:ext>
            </a:extLst>
          </p:cNvPr>
          <p:cNvSpPr txBox="1"/>
          <p:nvPr/>
        </p:nvSpPr>
        <p:spPr>
          <a:xfrm>
            <a:off x="773777" y="1214063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如果想把下面的数据聚类成三个簇，结果是什么？</a:t>
            </a:r>
            <a:endParaRPr lang="en-CA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6856861D-B04F-416E-B654-06149E1A265A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605BCD19-B2C8-4B32-B7D6-22914DE4D3F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5137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3D97A010-B5F1-4F29-A1CD-91C97235A806}"/>
              </a:ext>
            </a:extLst>
          </p:cNvPr>
          <p:cNvSpPr>
            <a:spLocks noChangeAspect="1"/>
          </p:cNvSpPr>
          <p:nvPr/>
        </p:nvSpPr>
        <p:spPr>
          <a:xfrm>
            <a:off x="3332313" y="35981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36E25B4F-3301-46BA-B0E8-828E4F2E205C}"/>
              </a:ext>
            </a:extLst>
          </p:cNvPr>
          <p:cNvSpPr>
            <a:spLocks noChangeAspect="1"/>
          </p:cNvSpPr>
          <p:nvPr/>
        </p:nvSpPr>
        <p:spPr>
          <a:xfrm>
            <a:off x="3484713" y="416292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FE81CCC3-FD7F-4E52-84FD-A54122E45F9A}"/>
              </a:ext>
            </a:extLst>
          </p:cNvPr>
          <p:cNvSpPr>
            <a:spLocks noChangeAspect="1"/>
          </p:cNvSpPr>
          <p:nvPr/>
        </p:nvSpPr>
        <p:spPr>
          <a:xfrm>
            <a:off x="4157067" y="39029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2" name="流程图: 接点 31">
            <a:extLst>
              <a:ext uri="{FF2B5EF4-FFF2-40B4-BE49-F238E27FC236}">
                <a16:creationId xmlns:a16="http://schemas.microsoft.com/office/drawing/2014/main" id="{C89B39F8-40DA-4212-9B49-33DB7075D44B}"/>
              </a:ext>
            </a:extLst>
          </p:cNvPr>
          <p:cNvSpPr>
            <a:spLocks noChangeAspect="1"/>
          </p:cNvSpPr>
          <p:nvPr/>
        </p:nvSpPr>
        <p:spPr>
          <a:xfrm>
            <a:off x="3789513" y="503249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3" name="流程图: 接点 32">
            <a:extLst>
              <a:ext uri="{FF2B5EF4-FFF2-40B4-BE49-F238E27FC236}">
                <a16:creationId xmlns:a16="http://schemas.microsoft.com/office/drawing/2014/main" id="{97011067-AAF7-4E8C-9DAC-97159FD71104}"/>
              </a:ext>
            </a:extLst>
          </p:cNvPr>
          <p:cNvSpPr>
            <a:spLocks noChangeAspect="1"/>
          </p:cNvSpPr>
          <p:nvPr/>
        </p:nvSpPr>
        <p:spPr>
          <a:xfrm>
            <a:off x="3941913" y="375054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765613BD-7B69-493B-99D3-FBD736C16165}"/>
              </a:ext>
            </a:extLst>
          </p:cNvPr>
          <p:cNvSpPr>
            <a:spLocks noChangeAspect="1"/>
          </p:cNvSpPr>
          <p:nvPr/>
        </p:nvSpPr>
        <p:spPr>
          <a:xfrm>
            <a:off x="4417043" y="43601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5" name="流程图: 接点 34">
            <a:extLst>
              <a:ext uri="{FF2B5EF4-FFF2-40B4-BE49-F238E27FC236}">
                <a16:creationId xmlns:a16="http://schemas.microsoft.com/office/drawing/2014/main" id="{65FAFDA9-73E3-4337-973E-E870BDDAA7C0}"/>
              </a:ext>
            </a:extLst>
          </p:cNvPr>
          <p:cNvSpPr>
            <a:spLocks noChangeAspect="1"/>
          </p:cNvSpPr>
          <p:nvPr/>
        </p:nvSpPr>
        <p:spPr>
          <a:xfrm>
            <a:off x="4246713" y="483527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6" name="流程图: 接点 35">
            <a:extLst>
              <a:ext uri="{FF2B5EF4-FFF2-40B4-BE49-F238E27FC236}">
                <a16:creationId xmlns:a16="http://schemas.microsoft.com/office/drawing/2014/main" id="{9893723D-D473-4873-A4AC-3FC98896FE30}"/>
              </a:ext>
            </a:extLst>
          </p:cNvPr>
          <p:cNvSpPr>
            <a:spLocks noChangeAspect="1"/>
          </p:cNvSpPr>
          <p:nvPr/>
        </p:nvSpPr>
        <p:spPr>
          <a:xfrm>
            <a:off x="4031559" y="42346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60EF778-B762-498C-BB85-076E6A93E146}"/>
              </a:ext>
            </a:extLst>
          </p:cNvPr>
          <p:cNvSpPr>
            <a:spLocks noChangeAspect="1"/>
          </p:cNvSpPr>
          <p:nvPr/>
        </p:nvSpPr>
        <p:spPr>
          <a:xfrm>
            <a:off x="4551513" y="48173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804BE9AC-84D0-437C-BECB-57093AE5361A}"/>
              </a:ext>
            </a:extLst>
          </p:cNvPr>
          <p:cNvSpPr>
            <a:spLocks noChangeAspect="1"/>
          </p:cNvSpPr>
          <p:nvPr/>
        </p:nvSpPr>
        <p:spPr>
          <a:xfrm>
            <a:off x="5719832" y="3291625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1C1025D0-22A5-45CD-A5A2-AD9B36A3658F}"/>
              </a:ext>
            </a:extLst>
          </p:cNvPr>
          <p:cNvSpPr>
            <a:spLocks noChangeAspect="1"/>
          </p:cNvSpPr>
          <p:nvPr/>
        </p:nvSpPr>
        <p:spPr>
          <a:xfrm>
            <a:off x="5486400" y="267267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5EB7DDA-3B11-4411-8EFF-4BBB667B5DEF}"/>
              </a:ext>
            </a:extLst>
          </p:cNvPr>
          <p:cNvSpPr>
            <a:spLocks noChangeAspect="1"/>
          </p:cNvSpPr>
          <p:nvPr/>
        </p:nvSpPr>
        <p:spPr>
          <a:xfrm>
            <a:off x="6130810" y="32295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1" name="流程图: 接点 40">
            <a:extLst>
              <a:ext uri="{FF2B5EF4-FFF2-40B4-BE49-F238E27FC236}">
                <a16:creationId xmlns:a16="http://schemas.microsoft.com/office/drawing/2014/main" id="{FD03B7AB-67E2-46E3-B4D5-264EC61C23A2}"/>
              </a:ext>
            </a:extLst>
          </p:cNvPr>
          <p:cNvSpPr>
            <a:spLocks noChangeAspect="1"/>
          </p:cNvSpPr>
          <p:nvPr/>
        </p:nvSpPr>
        <p:spPr>
          <a:xfrm>
            <a:off x="6177032" y="3748825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2" name="流程图: 接点 41">
            <a:extLst>
              <a:ext uri="{FF2B5EF4-FFF2-40B4-BE49-F238E27FC236}">
                <a16:creationId xmlns:a16="http://schemas.microsoft.com/office/drawing/2014/main" id="{85197CA5-827C-415A-96EF-9FC31C782841}"/>
              </a:ext>
            </a:extLst>
          </p:cNvPr>
          <p:cNvSpPr>
            <a:spLocks noChangeAspect="1"/>
          </p:cNvSpPr>
          <p:nvPr/>
        </p:nvSpPr>
        <p:spPr>
          <a:xfrm>
            <a:off x="5244353" y="528061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3" name="流程图: 接点 42">
            <a:extLst>
              <a:ext uri="{FF2B5EF4-FFF2-40B4-BE49-F238E27FC236}">
                <a16:creationId xmlns:a16="http://schemas.microsoft.com/office/drawing/2014/main" id="{03D36F22-5719-4684-9054-91611D013734}"/>
              </a:ext>
            </a:extLst>
          </p:cNvPr>
          <p:cNvSpPr>
            <a:spLocks noChangeAspect="1"/>
          </p:cNvSpPr>
          <p:nvPr/>
        </p:nvSpPr>
        <p:spPr>
          <a:xfrm>
            <a:off x="5750587" y="475204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4" name="流程图: 接点 43">
            <a:extLst>
              <a:ext uri="{FF2B5EF4-FFF2-40B4-BE49-F238E27FC236}">
                <a16:creationId xmlns:a16="http://schemas.microsoft.com/office/drawing/2014/main" id="{EB638444-7166-4269-919D-7E57285EE5C8}"/>
              </a:ext>
            </a:extLst>
          </p:cNvPr>
          <p:cNvSpPr>
            <a:spLocks noChangeAspect="1"/>
          </p:cNvSpPr>
          <p:nvPr/>
        </p:nvSpPr>
        <p:spPr>
          <a:xfrm>
            <a:off x="6350523" y="46201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流程图: 接点 44">
            <a:extLst>
              <a:ext uri="{FF2B5EF4-FFF2-40B4-BE49-F238E27FC236}">
                <a16:creationId xmlns:a16="http://schemas.microsoft.com/office/drawing/2014/main" id="{D99AF9FA-8BDC-46F0-BD8A-FAB0A12A276D}"/>
              </a:ext>
            </a:extLst>
          </p:cNvPr>
          <p:cNvSpPr>
            <a:spLocks noChangeAspect="1"/>
          </p:cNvSpPr>
          <p:nvPr/>
        </p:nvSpPr>
        <p:spPr>
          <a:xfrm>
            <a:off x="5902987" y="5016326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EC3285D9-303C-412B-8987-762ABAE28CBB}"/>
              </a:ext>
            </a:extLst>
          </p:cNvPr>
          <p:cNvSpPr>
            <a:spLocks noChangeAspect="1"/>
          </p:cNvSpPr>
          <p:nvPr/>
        </p:nvSpPr>
        <p:spPr>
          <a:xfrm>
            <a:off x="6207787" y="520924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B76669DE-B238-468F-B4DA-6ABC89DBE5C9}"/>
              </a:ext>
            </a:extLst>
          </p:cNvPr>
          <p:cNvSpPr>
            <a:spLocks noChangeAspect="1"/>
          </p:cNvSpPr>
          <p:nvPr/>
        </p:nvSpPr>
        <p:spPr>
          <a:xfrm>
            <a:off x="5272296" y="332402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8" name="流程图: 接点 47">
            <a:extLst>
              <a:ext uri="{FF2B5EF4-FFF2-40B4-BE49-F238E27FC236}">
                <a16:creationId xmlns:a16="http://schemas.microsoft.com/office/drawing/2014/main" id="{01C23803-A68C-4D58-9128-35F7B3349FAD}"/>
              </a:ext>
            </a:extLst>
          </p:cNvPr>
          <p:cNvSpPr>
            <a:spLocks noChangeAspect="1"/>
          </p:cNvSpPr>
          <p:nvPr/>
        </p:nvSpPr>
        <p:spPr>
          <a:xfrm>
            <a:off x="5415032" y="392395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9" name="流程图: 接点 48">
            <a:extLst>
              <a:ext uri="{FF2B5EF4-FFF2-40B4-BE49-F238E27FC236}">
                <a16:creationId xmlns:a16="http://schemas.microsoft.com/office/drawing/2014/main" id="{7F065FA1-1D05-4861-BF64-764A4EBAE1C7}"/>
              </a:ext>
            </a:extLst>
          </p:cNvPr>
          <p:cNvSpPr>
            <a:spLocks noChangeAspect="1"/>
          </p:cNvSpPr>
          <p:nvPr/>
        </p:nvSpPr>
        <p:spPr>
          <a:xfrm>
            <a:off x="5040265" y="372165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0" name="流程图: 接点 49">
            <a:extLst>
              <a:ext uri="{FF2B5EF4-FFF2-40B4-BE49-F238E27FC236}">
                <a16:creationId xmlns:a16="http://schemas.microsoft.com/office/drawing/2014/main" id="{0C9E2904-793C-4AEA-A2D7-2ACDD30D2C3C}"/>
              </a:ext>
            </a:extLst>
          </p:cNvPr>
          <p:cNvSpPr>
            <a:spLocks noChangeAspect="1"/>
          </p:cNvSpPr>
          <p:nvPr/>
        </p:nvSpPr>
        <p:spPr>
          <a:xfrm>
            <a:off x="5729496" y="378122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流程图: 接点 50">
            <a:extLst>
              <a:ext uri="{FF2B5EF4-FFF2-40B4-BE49-F238E27FC236}">
                <a16:creationId xmlns:a16="http://schemas.microsoft.com/office/drawing/2014/main" id="{C59B03DD-AD3A-422A-ADD3-DFD0601CAD7F}"/>
              </a:ext>
            </a:extLst>
          </p:cNvPr>
          <p:cNvSpPr>
            <a:spLocks noChangeAspect="1"/>
          </p:cNvSpPr>
          <p:nvPr/>
        </p:nvSpPr>
        <p:spPr>
          <a:xfrm>
            <a:off x="5303051" y="482341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流程图: 接点 51">
            <a:extLst>
              <a:ext uri="{FF2B5EF4-FFF2-40B4-BE49-F238E27FC236}">
                <a16:creationId xmlns:a16="http://schemas.microsoft.com/office/drawing/2014/main" id="{B5D9ED86-6E8B-4588-8709-D0E82621EE31}"/>
              </a:ext>
            </a:extLst>
          </p:cNvPr>
          <p:cNvSpPr>
            <a:spLocks noChangeAspect="1"/>
          </p:cNvSpPr>
          <p:nvPr/>
        </p:nvSpPr>
        <p:spPr>
          <a:xfrm>
            <a:off x="6126755" y="573608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3" name="流程图: 接点 52">
            <a:extLst>
              <a:ext uri="{FF2B5EF4-FFF2-40B4-BE49-F238E27FC236}">
                <a16:creationId xmlns:a16="http://schemas.microsoft.com/office/drawing/2014/main" id="{A1FA4620-A407-476A-B2B8-9D0ED5E35C41}"/>
              </a:ext>
            </a:extLst>
          </p:cNvPr>
          <p:cNvSpPr>
            <a:spLocks noChangeAspect="1"/>
          </p:cNvSpPr>
          <p:nvPr/>
        </p:nvSpPr>
        <p:spPr>
          <a:xfrm>
            <a:off x="5337861" y="566644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4" name="流程图: 接点 53">
            <a:extLst>
              <a:ext uri="{FF2B5EF4-FFF2-40B4-BE49-F238E27FC236}">
                <a16:creationId xmlns:a16="http://schemas.microsoft.com/office/drawing/2014/main" id="{4C534710-8D79-4809-8640-5625F86461AC}"/>
              </a:ext>
            </a:extLst>
          </p:cNvPr>
          <p:cNvSpPr>
            <a:spLocks noChangeAspect="1"/>
          </p:cNvSpPr>
          <p:nvPr/>
        </p:nvSpPr>
        <p:spPr>
          <a:xfrm>
            <a:off x="5760251" y="528061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5" name="流程图: 接点 54">
            <a:extLst>
              <a:ext uri="{FF2B5EF4-FFF2-40B4-BE49-F238E27FC236}">
                <a16:creationId xmlns:a16="http://schemas.microsoft.com/office/drawing/2014/main" id="{5F34A88E-C3C0-44C9-8DCC-587DE71F7A8A}"/>
              </a:ext>
            </a:extLst>
          </p:cNvPr>
          <p:cNvSpPr>
            <a:spLocks noChangeAspect="1"/>
          </p:cNvSpPr>
          <p:nvPr/>
        </p:nvSpPr>
        <p:spPr>
          <a:xfrm>
            <a:off x="5988074" y="350931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流程图: 接点 55">
            <a:extLst>
              <a:ext uri="{FF2B5EF4-FFF2-40B4-BE49-F238E27FC236}">
                <a16:creationId xmlns:a16="http://schemas.microsoft.com/office/drawing/2014/main" id="{3A5CF2E7-A7A9-428A-BA56-0C29DF0964AB}"/>
              </a:ext>
            </a:extLst>
          </p:cNvPr>
          <p:cNvSpPr>
            <a:spLocks noChangeAspect="1"/>
          </p:cNvSpPr>
          <p:nvPr/>
        </p:nvSpPr>
        <p:spPr>
          <a:xfrm>
            <a:off x="2656006" y="39029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流程图: 接点 56">
            <a:extLst>
              <a:ext uri="{FF2B5EF4-FFF2-40B4-BE49-F238E27FC236}">
                <a16:creationId xmlns:a16="http://schemas.microsoft.com/office/drawing/2014/main" id="{1AA8AD1A-74C9-43AD-B943-D588AE81CC3D}"/>
              </a:ext>
            </a:extLst>
          </p:cNvPr>
          <p:cNvSpPr>
            <a:spLocks noChangeAspect="1"/>
          </p:cNvSpPr>
          <p:nvPr/>
        </p:nvSpPr>
        <p:spPr>
          <a:xfrm>
            <a:off x="3018549" y="450582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8" name="流程图: 接点 57">
            <a:extLst>
              <a:ext uri="{FF2B5EF4-FFF2-40B4-BE49-F238E27FC236}">
                <a16:creationId xmlns:a16="http://schemas.microsoft.com/office/drawing/2014/main" id="{0FCC6C30-2B5F-4AEA-9B2E-3EFC6F383441}"/>
              </a:ext>
            </a:extLst>
          </p:cNvPr>
          <p:cNvSpPr>
            <a:spLocks noChangeAspect="1"/>
          </p:cNvSpPr>
          <p:nvPr/>
        </p:nvSpPr>
        <p:spPr>
          <a:xfrm>
            <a:off x="3714540" y="464856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9" name="流程图: 接点 58">
            <a:extLst>
              <a:ext uri="{FF2B5EF4-FFF2-40B4-BE49-F238E27FC236}">
                <a16:creationId xmlns:a16="http://schemas.microsoft.com/office/drawing/2014/main" id="{720CFCB7-C124-4CAB-8D67-4D28F2C5C63C}"/>
              </a:ext>
            </a:extLst>
          </p:cNvPr>
          <p:cNvSpPr>
            <a:spLocks noChangeAspect="1"/>
          </p:cNvSpPr>
          <p:nvPr/>
        </p:nvSpPr>
        <p:spPr>
          <a:xfrm>
            <a:off x="6706301" y="559507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1" name="流程图: 接点 60">
            <a:extLst>
              <a:ext uri="{FF2B5EF4-FFF2-40B4-BE49-F238E27FC236}">
                <a16:creationId xmlns:a16="http://schemas.microsoft.com/office/drawing/2014/main" id="{6DD70269-8FAC-44B9-99E1-3D1AC21DFA59}"/>
              </a:ext>
            </a:extLst>
          </p:cNvPr>
          <p:cNvSpPr>
            <a:spLocks noChangeAspect="1"/>
          </p:cNvSpPr>
          <p:nvPr/>
        </p:nvSpPr>
        <p:spPr>
          <a:xfrm>
            <a:off x="6647759" y="610536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5" name="流程图: 接点 64">
            <a:extLst>
              <a:ext uri="{FF2B5EF4-FFF2-40B4-BE49-F238E27FC236}">
                <a16:creationId xmlns:a16="http://schemas.microsoft.com/office/drawing/2014/main" id="{FDC8F4EC-3D38-41E3-AAD9-E032D832DA82}"/>
              </a:ext>
            </a:extLst>
          </p:cNvPr>
          <p:cNvSpPr>
            <a:spLocks noChangeAspect="1"/>
          </p:cNvSpPr>
          <p:nvPr/>
        </p:nvSpPr>
        <p:spPr>
          <a:xfrm>
            <a:off x="7214479" y="559334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6" name="流程图: 接点 65">
            <a:extLst>
              <a:ext uri="{FF2B5EF4-FFF2-40B4-BE49-F238E27FC236}">
                <a16:creationId xmlns:a16="http://schemas.microsoft.com/office/drawing/2014/main" id="{3EFA65D1-A601-4AAF-BD38-4A5875E1ADD3}"/>
              </a:ext>
            </a:extLst>
          </p:cNvPr>
          <p:cNvSpPr>
            <a:spLocks noChangeAspect="1"/>
          </p:cNvSpPr>
          <p:nvPr/>
        </p:nvSpPr>
        <p:spPr>
          <a:xfrm>
            <a:off x="6024632" y="284519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7" name="流程图: 接点 66">
            <a:extLst>
              <a:ext uri="{FF2B5EF4-FFF2-40B4-BE49-F238E27FC236}">
                <a16:creationId xmlns:a16="http://schemas.microsoft.com/office/drawing/2014/main" id="{B373ADFF-EE98-44A7-A929-72F4BB1D9CA9}"/>
              </a:ext>
            </a:extLst>
          </p:cNvPr>
          <p:cNvSpPr>
            <a:spLocks noChangeAspect="1"/>
          </p:cNvSpPr>
          <p:nvPr/>
        </p:nvSpPr>
        <p:spPr>
          <a:xfrm>
            <a:off x="6576391" y="288318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89A662F3-EE71-4394-B102-E463A5883F4C}"/>
              </a:ext>
            </a:extLst>
          </p:cNvPr>
          <p:cNvSpPr txBox="1"/>
          <p:nvPr/>
        </p:nvSpPr>
        <p:spPr>
          <a:xfrm>
            <a:off x="773777" y="1214063"/>
            <a:ext cx="10196910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如果想把下面的数据聚类成三个簇，结果是什么？</a:t>
            </a:r>
            <a:endParaRPr lang="en-CA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24C5D1F-AE3C-469E-906C-A65BCD14584C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0EEA17AD-CE21-4B5E-AAD5-FECB807160F9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224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文本框 59">
            <a:extLst>
              <a:ext uri="{FF2B5EF4-FFF2-40B4-BE49-F238E27FC236}">
                <a16:creationId xmlns:a16="http://schemas.microsoft.com/office/drawing/2014/main" id="{89A662F3-EE71-4394-B102-E463A5883F4C}"/>
              </a:ext>
            </a:extLst>
          </p:cNvPr>
          <p:cNvSpPr txBox="1"/>
          <p:nvPr/>
        </p:nvSpPr>
        <p:spPr>
          <a:xfrm>
            <a:off x="519006" y="1060848"/>
            <a:ext cx="10559270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每个样本都有一个归属值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(membership)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，即归属于哪个簇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每个簇都有一个中心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2" name="流程图: 接点 61">
            <a:extLst>
              <a:ext uri="{FF2B5EF4-FFF2-40B4-BE49-F238E27FC236}">
                <a16:creationId xmlns:a16="http://schemas.microsoft.com/office/drawing/2014/main" id="{3800E56E-0444-4DD5-B7E1-B607F0CAFDAF}"/>
              </a:ext>
            </a:extLst>
          </p:cNvPr>
          <p:cNvSpPr>
            <a:spLocks noChangeAspect="1"/>
          </p:cNvSpPr>
          <p:nvPr/>
        </p:nvSpPr>
        <p:spPr>
          <a:xfrm>
            <a:off x="3332313" y="35981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3" name="流程图: 接点 62">
            <a:extLst>
              <a:ext uri="{FF2B5EF4-FFF2-40B4-BE49-F238E27FC236}">
                <a16:creationId xmlns:a16="http://schemas.microsoft.com/office/drawing/2014/main" id="{E4D51760-4F50-4F4C-A107-E63E8B248B03}"/>
              </a:ext>
            </a:extLst>
          </p:cNvPr>
          <p:cNvSpPr>
            <a:spLocks noChangeAspect="1"/>
          </p:cNvSpPr>
          <p:nvPr/>
        </p:nvSpPr>
        <p:spPr>
          <a:xfrm>
            <a:off x="3484713" y="416292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4" name="流程图: 接点 63">
            <a:extLst>
              <a:ext uri="{FF2B5EF4-FFF2-40B4-BE49-F238E27FC236}">
                <a16:creationId xmlns:a16="http://schemas.microsoft.com/office/drawing/2014/main" id="{83137B7D-0C34-40D4-953E-1765CEFDAC82}"/>
              </a:ext>
            </a:extLst>
          </p:cNvPr>
          <p:cNvSpPr>
            <a:spLocks noChangeAspect="1"/>
          </p:cNvSpPr>
          <p:nvPr/>
        </p:nvSpPr>
        <p:spPr>
          <a:xfrm>
            <a:off x="4157067" y="39029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8" name="流程图: 接点 67">
            <a:extLst>
              <a:ext uri="{FF2B5EF4-FFF2-40B4-BE49-F238E27FC236}">
                <a16:creationId xmlns:a16="http://schemas.microsoft.com/office/drawing/2014/main" id="{AA1DC320-4FC6-46CC-8733-0607A60C1BD6}"/>
              </a:ext>
            </a:extLst>
          </p:cNvPr>
          <p:cNvSpPr>
            <a:spLocks noChangeAspect="1"/>
          </p:cNvSpPr>
          <p:nvPr/>
        </p:nvSpPr>
        <p:spPr>
          <a:xfrm>
            <a:off x="3789513" y="503249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9" name="流程图: 接点 68">
            <a:extLst>
              <a:ext uri="{FF2B5EF4-FFF2-40B4-BE49-F238E27FC236}">
                <a16:creationId xmlns:a16="http://schemas.microsoft.com/office/drawing/2014/main" id="{E42FEDCA-511F-4310-97EE-36A7BBF382DA}"/>
              </a:ext>
            </a:extLst>
          </p:cNvPr>
          <p:cNvSpPr>
            <a:spLocks noChangeAspect="1"/>
          </p:cNvSpPr>
          <p:nvPr/>
        </p:nvSpPr>
        <p:spPr>
          <a:xfrm>
            <a:off x="3941913" y="375054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0" name="流程图: 接点 69">
            <a:extLst>
              <a:ext uri="{FF2B5EF4-FFF2-40B4-BE49-F238E27FC236}">
                <a16:creationId xmlns:a16="http://schemas.microsoft.com/office/drawing/2014/main" id="{A391A6B0-AA0E-4EC3-8F92-2BE6B08CBDE8}"/>
              </a:ext>
            </a:extLst>
          </p:cNvPr>
          <p:cNvSpPr>
            <a:spLocks noChangeAspect="1"/>
          </p:cNvSpPr>
          <p:nvPr/>
        </p:nvSpPr>
        <p:spPr>
          <a:xfrm>
            <a:off x="4417043" y="43601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1" name="流程图: 接点 70">
            <a:extLst>
              <a:ext uri="{FF2B5EF4-FFF2-40B4-BE49-F238E27FC236}">
                <a16:creationId xmlns:a16="http://schemas.microsoft.com/office/drawing/2014/main" id="{7229C7C3-E004-4EB7-A54C-EDBF4587A66D}"/>
              </a:ext>
            </a:extLst>
          </p:cNvPr>
          <p:cNvSpPr>
            <a:spLocks noChangeAspect="1"/>
          </p:cNvSpPr>
          <p:nvPr/>
        </p:nvSpPr>
        <p:spPr>
          <a:xfrm>
            <a:off x="4246713" y="483527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2" name="流程图: 接点 71">
            <a:extLst>
              <a:ext uri="{FF2B5EF4-FFF2-40B4-BE49-F238E27FC236}">
                <a16:creationId xmlns:a16="http://schemas.microsoft.com/office/drawing/2014/main" id="{C2B32DA2-FC3E-4E9D-A03F-0C1F68700DB9}"/>
              </a:ext>
            </a:extLst>
          </p:cNvPr>
          <p:cNvSpPr>
            <a:spLocks noChangeAspect="1"/>
          </p:cNvSpPr>
          <p:nvPr/>
        </p:nvSpPr>
        <p:spPr>
          <a:xfrm>
            <a:off x="4031559" y="42346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3" name="流程图: 接点 72">
            <a:extLst>
              <a:ext uri="{FF2B5EF4-FFF2-40B4-BE49-F238E27FC236}">
                <a16:creationId xmlns:a16="http://schemas.microsoft.com/office/drawing/2014/main" id="{C4715EBF-1642-4FC4-BF03-93A98B03012C}"/>
              </a:ext>
            </a:extLst>
          </p:cNvPr>
          <p:cNvSpPr>
            <a:spLocks noChangeAspect="1"/>
          </p:cNvSpPr>
          <p:nvPr/>
        </p:nvSpPr>
        <p:spPr>
          <a:xfrm>
            <a:off x="4551513" y="48173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4" name="流程图: 接点 73">
            <a:extLst>
              <a:ext uri="{FF2B5EF4-FFF2-40B4-BE49-F238E27FC236}">
                <a16:creationId xmlns:a16="http://schemas.microsoft.com/office/drawing/2014/main" id="{3FC44D05-FF2E-4A5B-8788-1D3956B79369}"/>
              </a:ext>
            </a:extLst>
          </p:cNvPr>
          <p:cNvSpPr>
            <a:spLocks noChangeAspect="1"/>
          </p:cNvSpPr>
          <p:nvPr/>
        </p:nvSpPr>
        <p:spPr>
          <a:xfrm>
            <a:off x="5719832" y="3291625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5" name="流程图: 接点 74">
            <a:extLst>
              <a:ext uri="{FF2B5EF4-FFF2-40B4-BE49-F238E27FC236}">
                <a16:creationId xmlns:a16="http://schemas.microsoft.com/office/drawing/2014/main" id="{9255B5BE-7214-46B6-8BE7-AFA03C8A1E23}"/>
              </a:ext>
            </a:extLst>
          </p:cNvPr>
          <p:cNvSpPr>
            <a:spLocks noChangeAspect="1"/>
          </p:cNvSpPr>
          <p:nvPr/>
        </p:nvSpPr>
        <p:spPr>
          <a:xfrm>
            <a:off x="5486400" y="267267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6" name="流程图: 接点 75">
            <a:extLst>
              <a:ext uri="{FF2B5EF4-FFF2-40B4-BE49-F238E27FC236}">
                <a16:creationId xmlns:a16="http://schemas.microsoft.com/office/drawing/2014/main" id="{A0FE0C5F-5881-4EA5-9C7A-CA5A3A388D1E}"/>
              </a:ext>
            </a:extLst>
          </p:cNvPr>
          <p:cNvSpPr>
            <a:spLocks noChangeAspect="1"/>
          </p:cNvSpPr>
          <p:nvPr/>
        </p:nvSpPr>
        <p:spPr>
          <a:xfrm>
            <a:off x="6130810" y="32295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7" name="流程图: 接点 76">
            <a:extLst>
              <a:ext uri="{FF2B5EF4-FFF2-40B4-BE49-F238E27FC236}">
                <a16:creationId xmlns:a16="http://schemas.microsoft.com/office/drawing/2014/main" id="{299F9A3A-3B86-4742-AB14-D0C3801A1170}"/>
              </a:ext>
            </a:extLst>
          </p:cNvPr>
          <p:cNvSpPr>
            <a:spLocks noChangeAspect="1"/>
          </p:cNvSpPr>
          <p:nvPr/>
        </p:nvSpPr>
        <p:spPr>
          <a:xfrm>
            <a:off x="6177032" y="3748825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8" name="流程图: 接点 77">
            <a:extLst>
              <a:ext uri="{FF2B5EF4-FFF2-40B4-BE49-F238E27FC236}">
                <a16:creationId xmlns:a16="http://schemas.microsoft.com/office/drawing/2014/main" id="{047DD60C-3ABC-4A7F-8D07-C95385EECADD}"/>
              </a:ext>
            </a:extLst>
          </p:cNvPr>
          <p:cNvSpPr>
            <a:spLocks noChangeAspect="1"/>
          </p:cNvSpPr>
          <p:nvPr/>
        </p:nvSpPr>
        <p:spPr>
          <a:xfrm>
            <a:off x="5244353" y="528061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9" name="流程图: 接点 78">
            <a:extLst>
              <a:ext uri="{FF2B5EF4-FFF2-40B4-BE49-F238E27FC236}">
                <a16:creationId xmlns:a16="http://schemas.microsoft.com/office/drawing/2014/main" id="{E64D68FC-5A20-46C5-9687-21F51F62C8E2}"/>
              </a:ext>
            </a:extLst>
          </p:cNvPr>
          <p:cNvSpPr>
            <a:spLocks noChangeAspect="1"/>
          </p:cNvSpPr>
          <p:nvPr/>
        </p:nvSpPr>
        <p:spPr>
          <a:xfrm>
            <a:off x="5750587" y="475204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0" name="流程图: 接点 79">
            <a:extLst>
              <a:ext uri="{FF2B5EF4-FFF2-40B4-BE49-F238E27FC236}">
                <a16:creationId xmlns:a16="http://schemas.microsoft.com/office/drawing/2014/main" id="{92B83C8E-8579-4828-B7C2-A4484C62E951}"/>
              </a:ext>
            </a:extLst>
          </p:cNvPr>
          <p:cNvSpPr>
            <a:spLocks noChangeAspect="1"/>
          </p:cNvSpPr>
          <p:nvPr/>
        </p:nvSpPr>
        <p:spPr>
          <a:xfrm>
            <a:off x="6350523" y="46201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1" name="流程图: 接点 80">
            <a:extLst>
              <a:ext uri="{FF2B5EF4-FFF2-40B4-BE49-F238E27FC236}">
                <a16:creationId xmlns:a16="http://schemas.microsoft.com/office/drawing/2014/main" id="{B4D313C2-5290-43AC-9ABB-192E6E7ADF96}"/>
              </a:ext>
            </a:extLst>
          </p:cNvPr>
          <p:cNvSpPr>
            <a:spLocks noChangeAspect="1"/>
          </p:cNvSpPr>
          <p:nvPr/>
        </p:nvSpPr>
        <p:spPr>
          <a:xfrm>
            <a:off x="5902987" y="5016326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2" name="流程图: 接点 81">
            <a:extLst>
              <a:ext uri="{FF2B5EF4-FFF2-40B4-BE49-F238E27FC236}">
                <a16:creationId xmlns:a16="http://schemas.microsoft.com/office/drawing/2014/main" id="{5A2ED6FD-9AF3-486F-BF2D-51257E4EA081}"/>
              </a:ext>
            </a:extLst>
          </p:cNvPr>
          <p:cNvSpPr>
            <a:spLocks noChangeAspect="1"/>
          </p:cNvSpPr>
          <p:nvPr/>
        </p:nvSpPr>
        <p:spPr>
          <a:xfrm>
            <a:off x="6207787" y="520924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3" name="流程图: 接点 82">
            <a:extLst>
              <a:ext uri="{FF2B5EF4-FFF2-40B4-BE49-F238E27FC236}">
                <a16:creationId xmlns:a16="http://schemas.microsoft.com/office/drawing/2014/main" id="{FC7E6929-04F4-4874-888F-F9E613A3382B}"/>
              </a:ext>
            </a:extLst>
          </p:cNvPr>
          <p:cNvSpPr>
            <a:spLocks noChangeAspect="1"/>
          </p:cNvSpPr>
          <p:nvPr/>
        </p:nvSpPr>
        <p:spPr>
          <a:xfrm>
            <a:off x="5272296" y="332402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4" name="流程图: 接点 83">
            <a:extLst>
              <a:ext uri="{FF2B5EF4-FFF2-40B4-BE49-F238E27FC236}">
                <a16:creationId xmlns:a16="http://schemas.microsoft.com/office/drawing/2014/main" id="{32B1C375-B3B8-4F19-9B75-899226D08495}"/>
              </a:ext>
            </a:extLst>
          </p:cNvPr>
          <p:cNvSpPr>
            <a:spLocks noChangeAspect="1"/>
          </p:cNvSpPr>
          <p:nvPr/>
        </p:nvSpPr>
        <p:spPr>
          <a:xfrm>
            <a:off x="5415032" y="392395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5" name="流程图: 接点 84">
            <a:extLst>
              <a:ext uri="{FF2B5EF4-FFF2-40B4-BE49-F238E27FC236}">
                <a16:creationId xmlns:a16="http://schemas.microsoft.com/office/drawing/2014/main" id="{AFD6B970-4B16-473A-B161-672DDDB3AFFD}"/>
              </a:ext>
            </a:extLst>
          </p:cNvPr>
          <p:cNvSpPr>
            <a:spLocks noChangeAspect="1"/>
          </p:cNvSpPr>
          <p:nvPr/>
        </p:nvSpPr>
        <p:spPr>
          <a:xfrm>
            <a:off x="5040265" y="372165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6" name="流程图: 接点 85">
            <a:extLst>
              <a:ext uri="{FF2B5EF4-FFF2-40B4-BE49-F238E27FC236}">
                <a16:creationId xmlns:a16="http://schemas.microsoft.com/office/drawing/2014/main" id="{09A341A1-9096-4389-952B-8EA7F8ED01C0}"/>
              </a:ext>
            </a:extLst>
          </p:cNvPr>
          <p:cNvSpPr>
            <a:spLocks noChangeAspect="1"/>
          </p:cNvSpPr>
          <p:nvPr/>
        </p:nvSpPr>
        <p:spPr>
          <a:xfrm>
            <a:off x="5729496" y="378122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7" name="流程图: 接点 86">
            <a:extLst>
              <a:ext uri="{FF2B5EF4-FFF2-40B4-BE49-F238E27FC236}">
                <a16:creationId xmlns:a16="http://schemas.microsoft.com/office/drawing/2014/main" id="{ECC219CA-7090-47DF-8A4F-5774229A550B}"/>
              </a:ext>
            </a:extLst>
          </p:cNvPr>
          <p:cNvSpPr>
            <a:spLocks noChangeAspect="1"/>
          </p:cNvSpPr>
          <p:nvPr/>
        </p:nvSpPr>
        <p:spPr>
          <a:xfrm>
            <a:off x="5303051" y="482341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8" name="流程图: 接点 87">
            <a:extLst>
              <a:ext uri="{FF2B5EF4-FFF2-40B4-BE49-F238E27FC236}">
                <a16:creationId xmlns:a16="http://schemas.microsoft.com/office/drawing/2014/main" id="{F6B90159-DBCE-4911-86FE-359D3291AC65}"/>
              </a:ext>
            </a:extLst>
          </p:cNvPr>
          <p:cNvSpPr>
            <a:spLocks noChangeAspect="1"/>
          </p:cNvSpPr>
          <p:nvPr/>
        </p:nvSpPr>
        <p:spPr>
          <a:xfrm>
            <a:off x="6126755" y="573608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9" name="流程图: 接点 88">
            <a:extLst>
              <a:ext uri="{FF2B5EF4-FFF2-40B4-BE49-F238E27FC236}">
                <a16:creationId xmlns:a16="http://schemas.microsoft.com/office/drawing/2014/main" id="{D88E35BB-A4B6-4CB7-B019-46CDCC4D6FB4}"/>
              </a:ext>
            </a:extLst>
          </p:cNvPr>
          <p:cNvSpPr>
            <a:spLocks noChangeAspect="1"/>
          </p:cNvSpPr>
          <p:nvPr/>
        </p:nvSpPr>
        <p:spPr>
          <a:xfrm>
            <a:off x="5337861" y="566644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0" name="流程图: 接点 89">
            <a:extLst>
              <a:ext uri="{FF2B5EF4-FFF2-40B4-BE49-F238E27FC236}">
                <a16:creationId xmlns:a16="http://schemas.microsoft.com/office/drawing/2014/main" id="{A68D412B-5F78-4C0B-983B-492EF0B1C1AA}"/>
              </a:ext>
            </a:extLst>
          </p:cNvPr>
          <p:cNvSpPr>
            <a:spLocks noChangeAspect="1"/>
          </p:cNvSpPr>
          <p:nvPr/>
        </p:nvSpPr>
        <p:spPr>
          <a:xfrm>
            <a:off x="5760251" y="528061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1" name="流程图: 接点 90">
            <a:extLst>
              <a:ext uri="{FF2B5EF4-FFF2-40B4-BE49-F238E27FC236}">
                <a16:creationId xmlns:a16="http://schemas.microsoft.com/office/drawing/2014/main" id="{8D87A1DF-9583-490C-8D55-77E5EFDCD3B5}"/>
              </a:ext>
            </a:extLst>
          </p:cNvPr>
          <p:cNvSpPr>
            <a:spLocks noChangeAspect="1"/>
          </p:cNvSpPr>
          <p:nvPr/>
        </p:nvSpPr>
        <p:spPr>
          <a:xfrm>
            <a:off x="5988074" y="350931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2" name="流程图: 接点 91">
            <a:extLst>
              <a:ext uri="{FF2B5EF4-FFF2-40B4-BE49-F238E27FC236}">
                <a16:creationId xmlns:a16="http://schemas.microsoft.com/office/drawing/2014/main" id="{E980D416-F3B0-41EA-847B-0546D3C05FB1}"/>
              </a:ext>
            </a:extLst>
          </p:cNvPr>
          <p:cNvSpPr>
            <a:spLocks noChangeAspect="1"/>
          </p:cNvSpPr>
          <p:nvPr/>
        </p:nvSpPr>
        <p:spPr>
          <a:xfrm>
            <a:off x="2656006" y="39029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3" name="流程图: 接点 92">
            <a:extLst>
              <a:ext uri="{FF2B5EF4-FFF2-40B4-BE49-F238E27FC236}">
                <a16:creationId xmlns:a16="http://schemas.microsoft.com/office/drawing/2014/main" id="{51BC86CE-0CFB-424F-8577-098EDD59A57A}"/>
              </a:ext>
            </a:extLst>
          </p:cNvPr>
          <p:cNvSpPr>
            <a:spLocks noChangeAspect="1"/>
          </p:cNvSpPr>
          <p:nvPr/>
        </p:nvSpPr>
        <p:spPr>
          <a:xfrm>
            <a:off x="3018549" y="450582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4" name="流程图: 接点 93">
            <a:extLst>
              <a:ext uri="{FF2B5EF4-FFF2-40B4-BE49-F238E27FC236}">
                <a16:creationId xmlns:a16="http://schemas.microsoft.com/office/drawing/2014/main" id="{7F0869F7-D45F-48F9-85C6-F411856E3805}"/>
              </a:ext>
            </a:extLst>
          </p:cNvPr>
          <p:cNvSpPr>
            <a:spLocks noChangeAspect="1"/>
          </p:cNvSpPr>
          <p:nvPr/>
        </p:nvSpPr>
        <p:spPr>
          <a:xfrm>
            <a:off x="3714540" y="464856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5" name="流程图: 接点 94">
            <a:extLst>
              <a:ext uri="{FF2B5EF4-FFF2-40B4-BE49-F238E27FC236}">
                <a16:creationId xmlns:a16="http://schemas.microsoft.com/office/drawing/2014/main" id="{170426DB-F0CA-4FD0-84E6-5A7A5460BE8E}"/>
              </a:ext>
            </a:extLst>
          </p:cNvPr>
          <p:cNvSpPr>
            <a:spLocks noChangeAspect="1"/>
          </p:cNvSpPr>
          <p:nvPr/>
        </p:nvSpPr>
        <p:spPr>
          <a:xfrm>
            <a:off x="6706301" y="559507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6" name="流程图: 接点 95">
            <a:extLst>
              <a:ext uri="{FF2B5EF4-FFF2-40B4-BE49-F238E27FC236}">
                <a16:creationId xmlns:a16="http://schemas.microsoft.com/office/drawing/2014/main" id="{BC2B1207-6D79-4662-BAC3-18844B73BEB4}"/>
              </a:ext>
            </a:extLst>
          </p:cNvPr>
          <p:cNvSpPr>
            <a:spLocks noChangeAspect="1"/>
          </p:cNvSpPr>
          <p:nvPr/>
        </p:nvSpPr>
        <p:spPr>
          <a:xfrm>
            <a:off x="6647759" y="610536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7" name="流程图: 接点 96">
            <a:extLst>
              <a:ext uri="{FF2B5EF4-FFF2-40B4-BE49-F238E27FC236}">
                <a16:creationId xmlns:a16="http://schemas.microsoft.com/office/drawing/2014/main" id="{511E86F3-E094-4F83-A493-8B5607EB02D9}"/>
              </a:ext>
            </a:extLst>
          </p:cNvPr>
          <p:cNvSpPr>
            <a:spLocks noChangeAspect="1"/>
          </p:cNvSpPr>
          <p:nvPr/>
        </p:nvSpPr>
        <p:spPr>
          <a:xfrm>
            <a:off x="7214479" y="559334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8" name="流程图: 接点 97">
            <a:extLst>
              <a:ext uri="{FF2B5EF4-FFF2-40B4-BE49-F238E27FC236}">
                <a16:creationId xmlns:a16="http://schemas.microsoft.com/office/drawing/2014/main" id="{E160F7F3-C113-47B4-BAF1-5903BF132BB9}"/>
              </a:ext>
            </a:extLst>
          </p:cNvPr>
          <p:cNvSpPr>
            <a:spLocks noChangeAspect="1"/>
          </p:cNvSpPr>
          <p:nvPr/>
        </p:nvSpPr>
        <p:spPr>
          <a:xfrm>
            <a:off x="6024632" y="284519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9" name="流程图: 接点 98">
            <a:extLst>
              <a:ext uri="{FF2B5EF4-FFF2-40B4-BE49-F238E27FC236}">
                <a16:creationId xmlns:a16="http://schemas.microsoft.com/office/drawing/2014/main" id="{BB67038C-E18F-4F5B-963B-48D297743783}"/>
              </a:ext>
            </a:extLst>
          </p:cNvPr>
          <p:cNvSpPr>
            <a:spLocks noChangeAspect="1"/>
          </p:cNvSpPr>
          <p:nvPr/>
        </p:nvSpPr>
        <p:spPr>
          <a:xfrm>
            <a:off x="6576391" y="288318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01" name="心形 100">
            <a:extLst>
              <a:ext uri="{FF2B5EF4-FFF2-40B4-BE49-F238E27FC236}">
                <a16:creationId xmlns:a16="http://schemas.microsoft.com/office/drawing/2014/main" id="{E6496633-8CE9-4911-9197-9038D2D668CD}"/>
              </a:ext>
            </a:extLst>
          </p:cNvPr>
          <p:cNvSpPr>
            <a:spLocks noChangeAspect="1"/>
          </p:cNvSpPr>
          <p:nvPr/>
        </p:nvSpPr>
        <p:spPr>
          <a:xfrm>
            <a:off x="3697724" y="431101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2" name="心形 101">
            <a:extLst>
              <a:ext uri="{FF2B5EF4-FFF2-40B4-BE49-F238E27FC236}">
                <a16:creationId xmlns:a16="http://schemas.microsoft.com/office/drawing/2014/main" id="{B2ADD293-37FB-4E34-A3CC-78F66F30C0B7}"/>
              </a:ext>
            </a:extLst>
          </p:cNvPr>
          <p:cNvSpPr>
            <a:spLocks noChangeAspect="1"/>
          </p:cNvSpPr>
          <p:nvPr/>
        </p:nvSpPr>
        <p:spPr>
          <a:xfrm>
            <a:off x="5760251" y="3424910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3" name="心形 102">
            <a:extLst>
              <a:ext uri="{FF2B5EF4-FFF2-40B4-BE49-F238E27FC236}">
                <a16:creationId xmlns:a16="http://schemas.microsoft.com/office/drawing/2014/main" id="{29BC1414-A0B8-4261-B0D3-7B4A9273F487}"/>
              </a:ext>
            </a:extLst>
          </p:cNvPr>
          <p:cNvSpPr>
            <a:spLocks noChangeAspect="1"/>
          </p:cNvSpPr>
          <p:nvPr/>
        </p:nvSpPr>
        <p:spPr>
          <a:xfrm>
            <a:off x="5994152" y="5405126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3D0EC60F-85A5-4F92-91CE-E3E421585D50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656C5A24-B933-4994-9369-5760C738B925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650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文本框 59">
            <a:extLst>
              <a:ext uri="{FF2B5EF4-FFF2-40B4-BE49-F238E27FC236}">
                <a16:creationId xmlns:a16="http://schemas.microsoft.com/office/drawing/2014/main" id="{89A662F3-EE71-4394-B102-E463A5883F4C}"/>
              </a:ext>
            </a:extLst>
          </p:cNvPr>
          <p:cNvSpPr txBox="1"/>
          <p:nvPr/>
        </p:nvSpPr>
        <p:spPr>
          <a:xfrm>
            <a:off x="519006" y="1060848"/>
            <a:ext cx="10559270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每个样本都有一个归属值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(membership)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，即归属于哪个簇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每个簇都有一个中心</a:t>
            </a:r>
            <a:r>
              <a:rPr lang="en-CA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</p:txBody>
      </p:sp>
      <p:sp>
        <p:nvSpPr>
          <p:cNvPr id="62" name="流程图: 接点 61">
            <a:extLst>
              <a:ext uri="{FF2B5EF4-FFF2-40B4-BE49-F238E27FC236}">
                <a16:creationId xmlns:a16="http://schemas.microsoft.com/office/drawing/2014/main" id="{3800E56E-0444-4DD5-B7E1-B607F0CAFDAF}"/>
              </a:ext>
            </a:extLst>
          </p:cNvPr>
          <p:cNvSpPr>
            <a:spLocks noChangeAspect="1"/>
          </p:cNvSpPr>
          <p:nvPr/>
        </p:nvSpPr>
        <p:spPr>
          <a:xfrm>
            <a:off x="3332313" y="35981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3" name="流程图: 接点 62">
            <a:extLst>
              <a:ext uri="{FF2B5EF4-FFF2-40B4-BE49-F238E27FC236}">
                <a16:creationId xmlns:a16="http://schemas.microsoft.com/office/drawing/2014/main" id="{E4D51760-4F50-4F4C-A107-E63E8B248B03}"/>
              </a:ext>
            </a:extLst>
          </p:cNvPr>
          <p:cNvSpPr>
            <a:spLocks noChangeAspect="1"/>
          </p:cNvSpPr>
          <p:nvPr/>
        </p:nvSpPr>
        <p:spPr>
          <a:xfrm>
            <a:off x="3484713" y="4162922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4" name="流程图: 接点 63">
            <a:extLst>
              <a:ext uri="{FF2B5EF4-FFF2-40B4-BE49-F238E27FC236}">
                <a16:creationId xmlns:a16="http://schemas.microsoft.com/office/drawing/2014/main" id="{83137B7D-0C34-40D4-953E-1765CEFDAC82}"/>
              </a:ext>
            </a:extLst>
          </p:cNvPr>
          <p:cNvSpPr>
            <a:spLocks noChangeAspect="1"/>
          </p:cNvSpPr>
          <p:nvPr/>
        </p:nvSpPr>
        <p:spPr>
          <a:xfrm>
            <a:off x="4157067" y="39029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8" name="流程图: 接点 67">
            <a:extLst>
              <a:ext uri="{FF2B5EF4-FFF2-40B4-BE49-F238E27FC236}">
                <a16:creationId xmlns:a16="http://schemas.microsoft.com/office/drawing/2014/main" id="{AA1DC320-4FC6-46CC-8733-0607A60C1BD6}"/>
              </a:ext>
            </a:extLst>
          </p:cNvPr>
          <p:cNvSpPr>
            <a:spLocks noChangeAspect="1"/>
          </p:cNvSpPr>
          <p:nvPr/>
        </p:nvSpPr>
        <p:spPr>
          <a:xfrm>
            <a:off x="3789513" y="5032499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9" name="流程图: 接点 68">
            <a:extLst>
              <a:ext uri="{FF2B5EF4-FFF2-40B4-BE49-F238E27FC236}">
                <a16:creationId xmlns:a16="http://schemas.microsoft.com/office/drawing/2014/main" id="{E42FEDCA-511F-4310-97EE-36A7BBF382DA}"/>
              </a:ext>
            </a:extLst>
          </p:cNvPr>
          <p:cNvSpPr>
            <a:spLocks noChangeAspect="1"/>
          </p:cNvSpPr>
          <p:nvPr/>
        </p:nvSpPr>
        <p:spPr>
          <a:xfrm>
            <a:off x="3941913" y="3750543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0" name="流程图: 接点 69">
            <a:extLst>
              <a:ext uri="{FF2B5EF4-FFF2-40B4-BE49-F238E27FC236}">
                <a16:creationId xmlns:a16="http://schemas.microsoft.com/office/drawing/2014/main" id="{A391A6B0-AA0E-4EC3-8F92-2BE6B08CBDE8}"/>
              </a:ext>
            </a:extLst>
          </p:cNvPr>
          <p:cNvSpPr>
            <a:spLocks noChangeAspect="1"/>
          </p:cNvSpPr>
          <p:nvPr/>
        </p:nvSpPr>
        <p:spPr>
          <a:xfrm>
            <a:off x="4417043" y="43601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1" name="流程图: 接点 70">
            <a:extLst>
              <a:ext uri="{FF2B5EF4-FFF2-40B4-BE49-F238E27FC236}">
                <a16:creationId xmlns:a16="http://schemas.microsoft.com/office/drawing/2014/main" id="{7229C7C3-E004-4EB7-A54C-EDBF4587A66D}"/>
              </a:ext>
            </a:extLst>
          </p:cNvPr>
          <p:cNvSpPr>
            <a:spLocks noChangeAspect="1"/>
          </p:cNvSpPr>
          <p:nvPr/>
        </p:nvSpPr>
        <p:spPr>
          <a:xfrm>
            <a:off x="4246713" y="483527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2" name="流程图: 接点 71">
            <a:extLst>
              <a:ext uri="{FF2B5EF4-FFF2-40B4-BE49-F238E27FC236}">
                <a16:creationId xmlns:a16="http://schemas.microsoft.com/office/drawing/2014/main" id="{C2B32DA2-FC3E-4E9D-A03F-0C1F68700DB9}"/>
              </a:ext>
            </a:extLst>
          </p:cNvPr>
          <p:cNvSpPr>
            <a:spLocks noChangeAspect="1"/>
          </p:cNvSpPr>
          <p:nvPr/>
        </p:nvSpPr>
        <p:spPr>
          <a:xfrm>
            <a:off x="4031559" y="4234640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3" name="流程图: 接点 72">
            <a:extLst>
              <a:ext uri="{FF2B5EF4-FFF2-40B4-BE49-F238E27FC236}">
                <a16:creationId xmlns:a16="http://schemas.microsoft.com/office/drawing/2014/main" id="{C4715EBF-1642-4FC4-BF03-93A98B03012C}"/>
              </a:ext>
            </a:extLst>
          </p:cNvPr>
          <p:cNvSpPr>
            <a:spLocks noChangeAspect="1"/>
          </p:cNvSpPr>
          <p:nvPr/>
        </p:nvSpPr>
        <p:spPr>
          <a:xfrm>
            <a:off x="4551513" y="48173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4" name="流程图: 接点 73">
            <a:extLst>
              <a:ext uri="{FF2B5EF4-FFF2-40B4-BE49-F238E27FC236}">
                <a16:creationId xmlns:a16="http://schemas.microsoft.com/office/drawing/2014/main" id="{3FC44D05-FF2E-4A5B-8788-1D3956B79369}"/>
              </a:ext>
            </a:extLst>
          </p:cNvPr>
          <p:cNvSpPr>
            <a:spLocks noChangeAspect="1"/>
          </p:cNvSpPr>
          <p:nvPr/>
        </p:nvSpPr>
        <p:spPr>
          <a:xfrm>
            <a:off x="5719832" y="3291625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5" name="流程图: 接点 74">
            <a:extLst>
              <a:ext uri="{FF2B5EF4-FFF2-40B4-BE49-F238E27FC236}">
                <a16:creationId xmlns:a16="http://schemas.microsoft.com/office/drawing/2014/main" id="{9255B5BE-7214-46B6-8BE7-AFA03C8A1E23}"/>
              </a:ext>
            </a:extLst>
          </p:cNvPr>
          <p:cNvSpPr>
            <a:spLocks noChangeAspect="1"/>
          </p:cNvSpPr>
          <p:nvPr/>
        </p:nvSpPr>
        <p:spPr>
          <a:xfrm>
            <a:off x="5486400" y="2672677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6" name="流程图: 接点 75">
            <a:extLst>
              <a:ext uri="{FF2B5EF4-FFF2-40B4-BE49-F238E27FC236}">
                <a16:creationId xmlns:a16="http://schemas.microsoft.com/office/drawing/2014/main" id="{A0FE0C5F-5881-4EA5-9C7A-CA5A3A388D1E}"/>
              </a:ext>
            </a:extLst>
          </p:cNvPr>
          <p:cNvSpPr>
            <a:spLocks noChangeAspect="1"/>
          </p:cNvSpPr>
          <p:nvPr/>
        </p:nvSpPr>
        <p:spPr>
          <a:xfrm>
            <a:off x="6130810" y="3229539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7" name="流程图: 接点 76">
            <a:extLst>
              <a:ext uri="{FF2B5EF4-FFF2-40B4-BE49-F238E27FC236}">
                <a16:creationId xmlns:a16="http://schemas.microsoft.com/office/drawing/2014/main" id="{299F9A3A-3B86-4742-AB14-D0C3801A1170}"/>
              </a:ext>
            </a:extLst>
          </p:cNvPr>
          <p:cNvSpPr>
            <a:spLocks noChangeAspect="1"/>
          </p:cNvSpPr>
          <p:nvPr/>
        </p:nvSpPr>
        <p:spPr>
          <a:xfrm>
            <a:off x="6177032" y="3748825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8" name="流程图: 接点 77">
            <a:extLst>
              <a:ext uri="{FF2B5EF4-FFF2-40B4-BE49-F238E27FC236}">
                <a16:creationId xmlns:a16="http://schemas.microsoft.com/office/drawing/2014/main" id="{047DD60C-3ABC-4A7F-8D07-C95385EECADD}"/>
              </a:ext>
            </a:extLst>
          </p:cNvPr>
          <p:cNvSpPr>
            <a:spLocks noChangeAspect="1"/>
          </p:cNvSpPr>
          <p:nvPr/>
        </p:nvSpPr>
        <p:spPr>
          <a:xfrm>
            <a:off x="5244353" y="528061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9" name="流程图: 接点 78">
            <a:extLst>
              <a:ext uri="{FF2B5EF4-FFF2-40B4-BE49-F238E27FC236}">
                <a16:creationId xmlns:a16="http://schemas.microsoft.com/office/drawing/2014/main" id="{E64D68FC-5A20-46C5-9687-21F51F62C8E2}"/>
              </a:ext>
            </a:extLst>
          </p:cNvPr>
          <p:cNvSpPr>
            <a:spLocks noChangeAspect="1"/>
          </p:cNvSpPr>
          <p:nvPr/>
        </p:nvSpPr>
        <p:spPr>
          <a:xfrm>
            <a:off x="5750587" y="475204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0" name="流程图: 接点 79">
            <a:extLst>
              <a:ext uri="{FF2B5EF4-FFF2-40B4-BE49-F238E27FC236}">
                <a16:creationId xmlns:a16="http://schemas.microsoft.com/office/drawing/2014/main" id="{92B83C8E-8579-4828-B7C2-A4484C62E951}"/>
              </a:ext>
            </a:extLst>
          </p:cNvPr>
          <p:cNvSpPr>
            <a:spLocks noChangeAspect="1"/>
          </p:cNvSpPr>
          <p:nvPr/>
        </p:nvSpPr>
        <p:spPr>
          <a:xfrm>
            <a:off x="6350523" y="4620121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1" name="流程图: 接点 80">
            <a:extLst>
              <a:ext uri="{FF2B5EF4-FFF2-40B4-BE49-F238E27FC236}">
                <a16:creationId xmlns:a16="http://schemas.microsoft.com/office/drawing/2014/main" id="{B4D313C2-5290-43AC-9ABB-192E6E7ADF96}"/>
              </a:ext>
            </a:extLst>
          </p:cNvPr>
          <p:cNvSpPr>
            <a:spLocks noChangeAspect="1"/>
          </p:cNvSpPr>
          <p:nvPr/>
        </p:nvSpPr>
        <p:spPr>
          <a:xfrm>
            <a:off x="5902987" y="5016326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2" name="流程图: 接点 81">
            <a:extLst>
              <a:ext uri="{FF2B5EF4-FFF2-40B4-BE49-F238E27FC236}">
                <a16:creationId xmlns:a16="http://schemas.microsoft.com/office/drawing/2014/main" id="{5A2ED6FD-9AF3-486F-BF2D-51257E4EA081}"/>
              </a:ext>
            </a:extLst>
          </p:cNvPr>
          <p:cNvSpPr>
            <a:spLocks noChangeAspect="1"/>
          </p:cNvSpPr>
          <p:nvPr/>
        </p:nvSpPr>
        <p:spPr>
          <a:xfrm>
            <a:off x="6207787" y="520924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3" name="流程图: 接点 82">
            <a:extLst>
              <a:ext uri="{FF2B5EF4-FFF2-40B4-BE49-F238E27FC236}">
                <a16:creationId xmlns:a16="http://schemas.microsoft.com/office/drawing/2014/main" id="{FC7E6929-04F4-4874-888F-F9E613A3382B}"/>
              </a:ext>
            </a:extLst>
          </p:cNvPr>
          <p:cNvSpPr>
            <a:spLocks noChangeAspect="1"/>
          </p:cNvSpPr>
          <p:nvPr/>
        </p:nvSpPr>
        <p:spPr>
          <a:xfrm>
            <a:off x="5272296" y="332402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4" name="流程图: 接点 83">
            <a:extLst>
              <a:ext uri="{FF2B5EF4-FFF2-40B4-BE49-F238E27FC236}">
                <a16:creationId xmlns:a16="http://schemas.microsoft.com/office/drawing/2014/main" id="{32B1C375-B3B8-4F19-9B75-899226D08495}"/>
              </a:ext>
            </a:extLst>
          </p:cNvPr>
          <p:cNvSpPr>
            <a:spLocks noChangeAspect="1"/>
          </p:cNvSpPr>
          <p:nvPr/>
        </p:nvSpPr>
        <p:spPr>
          <a:xfrm>
            <a:off x="5415032" y="392395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5" name="流程图: 接点 84">
            <a:extLst>
              <a:ext uri="{FF2B5EF4-FFF2-40B4-BE49-F238E27FC236}">
                <a16:creationId xmlns:a16="http://schemas.microsoft.com/office/drawing/2014/main" id="{AFD6B970-4B16-473A-B161-672DDDB3AFFD}"/>
              </a:ext>
            </a:extLst>
          </p:cNvPr>
          <p:cNvSpPr>
            <a:spLocks noChangeAspect="1"/>
          </p:cNvSpPr>
          <p:nvPr/>
        </p:nvSpPr>
        <p:spPr>
          <a:xfrm>
            <a:off x="5040265" y="372165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6" name="流程图: 接点 85">
            <a:extLst>
              <a:ext uri="{FF2B5EF4-FFF2-40B4-BE49-F238E27FC236}">
                <a16:creationId xmlns:a16="http://schemas.microsoft.com/office/drawing/2014/main" id="{09A341A1-9096-4389-952B-8EA7F8ED01C0}"/>
              </a:ext>
            </a:extLst>
          </p:cNvPr>
          <p:cNvSpPr>
            <a:spLocks noChangeAspect="1"/>
          </p:cNvSpPr>
          <p:nvPr/>
        </p:nvSpPr>
        <p:spPr>
          <a:xfrm>
            <a:off x="5729496" y="3781220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7" name="流程图: 接点 86">
            <a:extLst>
              <a:ext uri="{FF2B5EF4-FFF2-40B4-BE49-F238E27FC236}">
                <a16:creationId xmlns:a16="http://schemas.microsoft.com/office/drawing/2014/main" id="{ECC219CA-7090-47DF-8A4F-5774229A550B}"/>
              </a:ext>
            </a:extLst>
          </p:cNvPr>
          <p:cNvSpPr>
            <a:spLocks noChangeAspect="1"/>
          </p:cNvSpPr>
          <p:nvPr/>
        </p:nvSpPr>
        <p:spPr>
          <a:xfrm>
            <a:off x="5303051" y="482341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8" name="流程图: 接点 87">
            <a:extLst>
              <a:ext uri="{FF2B5EF4-FFF2-40B4-BE49-F238E27FC236}">
                <a16:creationId xmlns:a16="http://schemas.microsoft.com/office/drawing/2014/main" id="{F6B90159-DBCE-4911-86FE-359D3291AC65}"/>
              </a:ext>
            </a:extLst>
          </p:cNvPr>
          <p:cNvSpPr>
            <a:spLocks noChangeAspect="1"/>
          </p:cNvSpPr>
          <p:nvPr/>
        </p:nvSpPr>
        <p:spPr>
          <a:xfrm>
            <a:off x="6126755" y="573608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9" name="流程图: 接点 88">
            <a:extLst>
              <a:ext uri="{FF2B5EF4-FFF2-40B4-BE49-F238E27FC236}">
                <a16:creationId xmlns:a16="http://schemas.microsoft.com/office/drawing/2014/main" id="{D88E35BB-A4B6-4CB7-B019-46CDCC4D6FB4}"/>
              </a:ext>
            </a:extLst>
          </p:cNvPr>
          <p:cNvSpPr>
            <a:spLocks noChangeAspect="1"/>
          </p:cNvSpPr>
          <p:nvPr/>
        </p:nvSpPr>
        <p:spPr>
          <a:xfrm>
            <a:off x="5337861" y="5666442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0" name="流程图: 接点 89">
            <a:extLst>
              <a:ext uri="{FF2B5EF4-FFF2-40B4-BE49-F238E27FC236}">
                <a16:creationId xmlns:a16="http://schemas.microsoft.com/office/drawing/2014/main" id="{A68D412B-5F78-4C0B-983B-492EF0B1C1AA}"/>
              </a:ext>
            </a:extLst>
          </p:cNvPr>
          <p:cNvSpPr>
            <a:spLocks noChangeAspect="1"/>
          </p:cNvSpPr>
          <p:nvPr/>
        </p:nvSpPr>
        <p:spPr>
          <a:xfrm>
            <a:off x="5760251" y="5280610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1" name="流程图: 接点 90">
            <a:extLst>
              <a:ext uri="{FF2B5EF4-FFF2-40B4-BE49-F238E27FC236}">
                <a16:creationId xmlns:a16="http://schemas.microsoft.com/office/drawing/2014/main" id="{8D87A1DF-9583-490C-8D55-77E5EFDCD3B5}"/>
              </a:ext>
            </a:extLst>
          </p:cNvPr>
          <p:cNvSpPr>
            <a:spLocks noChangeAspect="1"/>
          </p:cNvSpPr>
          <p:nvPr/>
        </p:nvSpPr>
        <p:spPr>
          <a:xfrm>
            <a:off x="5988074" y="3509311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2" name="流程图: 接点 91">
            <a:extLst>
              <a:ext uri="{FF2B5EF4-FFF2-40B4-BE49-F238E27FC236}">
                <a16:creationId xmlns:a16="http://schemas.microsoft.com/office/drawing/2014/main" id="{E980D416-F3B0-41EA-847B-0546D3C05FB1}"/>
              </a:ext>
            </a:extLst>
          </p:cNvPr>
          <p:cNvSpPr>
            <a:spLocks noChangeAspect="1"/>
          </p:cNvSpPr>
          <p:nvPr/>
        </p:nvSpPr>
        <p:spPr>
          <a:xfrm>
            <a:off x="2656006" y="390294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3" name="流程图: 接点 92">
            <a:extLst>
              <a:ext uri="{FF2B5EF4-FFF2-40B4-BE49-F238E27FC236}">
                <a16:creationId xmlns:a16="http://schemas.microsoft.com/office/drawing/2014/main" id="{51BC86CE-0CFB-424F-8577-098EDD59A57A}"/>
              </a:ext>
            </a:extLst>
          </p:cNvPr>
          <p:cNvSpPr>
            <a:spLocks noChangeAspect="1"/>
          </p:cNvSpPr>
          <p:nvPr/>
        </p:nvSpPr>
        <p:spPr>
          <a:xfrm>
            <a:off x="3018549" y="4505828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4" name="流程图: 接点 93">
            <a:extLst>
              <a:ext uri="{FF2B5EF4-FFF2-40B4-BE49-F238E27FC236}">
                <a16:creationId xmlns:a16="http://schemas.microsoft.com/office/drawing/2014/main" id="{7F0869F7-D45F-48F9-85C6-F411856E3805}"/>
              </a:ext>
            </a:extLst>
          </p:cNvPr>
          <p:cNvSpPr>
            <a:spLocks noChangeAspect="1"/>
          </p:cNvSpPr>
          <p:nvPr/>
        </p:nvSpPr>
        <p:spPr>
          <a:xfrm>
            <a:off x="3714540" y="4648564"/>
            <a:ext cx="142736" cy="142736"/>
          </a:xfrm>
          <a:prstGeom prst="flowChartConnector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5" name="流程图: 接点 94">
            <a:extLst>
              <a:ext uri="{FF2B5EF4-FFF2-40B4-BE49-F238E27FC236}">
                <a16:creationId xmlns:a16="http://schemas.microsoft.com/office/drawing/2014/main" id="{170426DB-F0CA-4FD0-84E6-5A7A5460BE8E}"/>
              </a:ext>
            </a:extLst>
          </p:cNvPr>
          <p:cNvSpPr>
            <a:spLocks noChangeAspect="1"/>
          </p:cNvSpPr>
          <p:nvPr/>
        </p:nvSpPr>
        <p:spPr>
          <a:xfrm>
            <a:off x="6706301" y="559507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6" name="流程图: 接点 95">
            <a:extLst>
              <a:ext uri="{FF2B5EF4-FFF2-40B4-BE49-F238E27FC236}">
                <a16:creationId xmlns:a16="http://schemas.microsoft.com/office/drawing/2014/main" id="{BC2B1207-6D79-4662-BAC3-18844B73BEB4}"/>
              </a:ext>
            </a:extLst>
          </p:cNvPr>
          <p:cNvSpPr>
            <a:spLocks noChangeAspect="1"/>
          </p:cNvSpPr>
          <p:nvPr/>
        </p:nvSpPr>
        <p:spPr>
          <a:xfrm>
            <a:off x="6647759" y="6105363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7" name="流程图: 接点 96">
            <a:extLst>
              <a:ext uri="{FF2B5EF4-FFF2-40B4-BE49-F238E27FC236}">
                <a16:creationId xmlns:a16="http://schemas.microsoft.com/office/drawing/2014/main" id="{511E86F3-E094-4F83-A493-8B5607EB02D9}"/>
              </a:ext>
            </a:extLst>
          </p:cNvPr>
          <p:cNvSpPr>
            <a:spLocks noChangeAspect="1"/>
          </p:cNvSpPr>
          <p:nvPr/>
        </p:nvSpPr>
        <p:spPr>
          <a:xfrm>
            <a:off x="7214479" y="5593344"/>
            <a:ext cx="142736" cy="142736"/>
          </a:xfrm>
          <a:prstGeom prst="flowChartConnector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8" name="流程图: 接点 97">
            <a:extLst>
              <a:ext uri="{FF2B5EF4-FFF2-40B4-BE49-F238E27FC236}">
                <a16:creationId xmlns:a16="http://schemas.microsoft.com/office/drawing/2014/main" id="{E160F7F3-C113-47B4-BAF1-5903BF132BB9}"/>
              </a:ext>
            </a:extLst>
          </p:cNvPr>
          <p:cNvSpPr>
            <a:spLocks noChangeAspect="1"/>
          </p:cNvSpPr>
          <p:nvPr/>
        </p:nvSpPr>
        <p:spPr>
          <a:xfrm>
            <a:off x="6024632" y="2845198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9" name="流程图: 接点 98">
            <a:extLst>
              <a:ext uri="{FF2B5EF4-FFF2-40B4-BE49-F238E27FC236}">
                <a16:creationId xmlns:a16="http://schemas.microsoft.com/office/drawing/2014/main" id="{BB67038C-E18F-4F5B-963B-48D297743783}"/>
              </a:ext>
            </a:extLst>
          </p:cNvPr>
          <p:cNvSpPr>
            <a:spLocks noChangeAspect="1"/>
          </p:cNvSpPr>
          <p:nvPr/>
        </p:nvSpPr>
        <p:spPr>
          <a:xfrm>
            <a:off x="6576391" y="2883186"/>
            <a:ext cx="142736" cy="142736"/>
          </a:xfrm>
          <a:prstGeom prst="flowChartConnector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01" name="心形 100">
            <a:extLst>
              <a:ext uri="{FF2B5EF4-FFF2-40B4-BE49-F238E27FC236}">
                <a16:creationId xmlns:a16="http://schemas.microsoft.com/office/drawing/2014/main" id="{E6496633-8CE9-4911-9197-9038D2D668CD}"/>
              </a:ext>
            </a:extLst>
          </p:cNvPr>
          <p:cNvSpPr>
            <a:spLocks noChangeAspect="1"/>
          </p:cNvSpPr>
          <p:nvPr/>
        </p:nvSpPr>
        <p:spPr>
          <a:xfrm>
            <a:off x="3697724" y="4311019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2" name="心形 101">
            <a:extLst>
              <a:ext uri="{FF2B5EF4-FFF2-40B4-BE49-F238E27FC236}">
                <a16:creationId xmlns:a16="http://schemas.microsoft.com/office/drawing/2014/main" id="{B2ADD293-37FB-4E34-A3CC-78F66F30C0B7}"/>
              </a:ext>
            </a:extLst>
          </p:cNvPr>
          <p:cNvSpPr>
            <a:spLocks noChangeAspect="1"/>
          </p:cNvSpPr>
          <p:nvPr/>
        </p:nvSpPr>
        <p:spPr>
          <a:xfrm>
            <a:off x="5760251" y="3424910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3" name="心形 102">
            <a:extLst>
              <a:ext uri="{FF2B5EF4-FFF2-40B4-BE49-F238E27FC236}">
                <a16:creationId xmlns:a16="http://schemas.microsoft.com/office/drawing/2014/main" id="{29BC1414-A0B8-4261-B0D3-7B4A9273F487}"/>
              </a:ext>
            </a:extLst>
          </p:cNvPr>
          <p:cNvSpPr>
            <a:spLocks noChangeAspect="1"/>
          </p:cNvSpPr>
          <p:nvPr/>
        </p:nvSpPr>
        <p:spPr>
          <a:xfrm>
            <a:off x="5994152" y="5405126"/>
            <a:ext cx="182880" cy="182880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3601828-12DF-4B56-87D4-137F280A6F85}"/>
              </a:ext>
            </a:extLst>
          </p:cNvPr>
          <p:cNvCxnSpPr>
            <a:cxnSpLocks/>
            <a:stCxn id="84" idx="3"/>
            <a:endCxn id="101" idx="0"/>
          </p:cNvCxnSpPr>
          <p:nvPr/>
        </p:nvCxnSpPr>
        <p:spPr>
          <a:xfrm flipH="1">
            <a:off x="3789164" y="4045789"/>
            <a:ext cx="1646771" cy="310950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E0437B58-8243-47D4-B246-D12D512B89AA}"/>
              </a:ext>
            </a:extLst>
          </p:cNvPr>
          <p:cNvCxnSpPr>
            <a:cxnSpLocks/>
            <a:stCxn id="84" idx="7"/>
            <a:endCxn id="102" idx="1"/>
          </p:cNvCxnSpPr>
          <p:nvPr/>
        </p:nvCxnSpPr>
        <p:spPr>
          <a:xfrm flipV="1">
            <a:off x="5536865" y="3607790"/>
            <a:ext cx="314826" cy="337069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1DBAA33-7EDA-45A6-944C-EE55AA02F3AF}"/>
              </a:ext>
            </a:extLst>
          </p:cNvPr>
          <p:cNvCxnSpPr>
            <a:cxnSpLocks/>
            <a:stCxn id="84" idx="4"/>
            <a:endCxn id="103" idx="0"/>
          </p:cNvCxnSpPr>
          <p:nvPr/>
        </p:nvCxnSpPr>
        <p:spPr>
          <a:xfrm>
            <a:off x="5486400" y="4066692"/>
            <a:ext cx="599192" cy="1384154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61955D13-4B99-4B06-8BDD-F09D59FC9D47}"/>
              </a:ext>
            </a:extLst>
          </p:cNvPr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K</a:t>
            </a:r>
            <a:r>
              <a:rPr lang="zh-CN" altLang="en-US" sz="3200" b="1" spc="100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均值算法</a:t>
            </a:r>
            <a:endParaRPr lang="en-US" altLang="zh-CN" sz="3200" b="1" spc="100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FD74A63F-1523-47C1-8ABC-D7AA329E70CF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670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31561</TotalTime>
  <Words>586</Words>
  <Application>Microsoft Office PowerPoint</Application>
  <PresentationFormat>宽屏</PresentationFormat>
  <Paragraphs>76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Calibri Light</vt:lpstr>
      <vt:lpstr>Calibri</vt:lpstr>
      <vt:lpstr>Arial</vt:lpstr>
      <vt:lpstr>微软雅黑</vt:lpstr>
      <vt:lpstr>宋体</vt:lpstr>
      <vt:lpstr>微软雅黑</vt:lpstr>
      <vt:lpstr>Courier New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Bo Li</dc:creator>
  <cp:lastModifiedBy>Bo Li</cp:lastModifiedBy>
  <cp:revision>1188</cp:revision>
  <dcterms:created xsi:type="dcterms:W3CDTF">2020-04-18T12:12:52Z</dcterms:created>
  <dcterms:modified xsi:type="dcterms:W3CDTF">2024-04-19T10:20:46Z</dcterms:modified>
</cp:coreProperties>
</file>